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257" r:id="rId4"/>
    <p:sldId id="267" r:id="rId5"/>
    <p:sldId id="268" r:id="rId6"/>
    <p:sldId id="269" r:id="rId7"/>
    <p:sldId id="270" r:id="rId8"/>
    <p:sldId id="271" r:id="rId9"/>
    <p:sldId id="272" r:id="rId10"/>
    <p:sldId id="274" r:id="rId11"/>
    <p:sldId id="277" r:id="rId12"/>
    <p:sldId id="275" r:id="rId13"/>
    <p:sldId id="279" r:id="rId14"/>
    <p:sldId id="278" r:id="rId15"/>
    <p:sldId id="261" r:id="rId16"/>
    <p:sldId id="262" r:id="rId17"/>
    <p:sldId id="259" r:id="rId18"/>
    <p:sldId id="263" r:id="rId19"/>
    <p:sldId id="264" r:id="rId20"/>
    <p:sldId id="265" r:id="rId21"/>
  </p:sldIdLst>
  <p:sldSz cx="12192000" cy="6858000"/>
  <p:notesSz cx="6858000" cy="9144000"/>
  <p:custShowLst>
    <p:custShow name="Diaporama personnalisé 1" id="0">
      <p:sldLst>
        <p:sld r:id="rId2"/>
        <p:sld r:id="rId3"/>
        <p:sld r:id="rId4"/>
        <p:sld r:id="rId5"/>
        <p:sld r:id="rId6"/>
        <p:sld r:id="rId7"/>
        <p:sld r:id="rId8"/>
        <p:sld r:id="rId9"/>
        <p:sld r:id="rId10"/>
        <p:sld r:id="rId11"/>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91" autoAdjust="0"/>
    <p:restoredTop sz="94660"/>
  </p:normalViewPr>
  <p:slideViewPr>
    <p:cSldViewPr snapToGrid="0">
      <p:cViewPr varScale="1">
        <p:scale>
          <a:sx n="111" d="100"/>
          <a:sy n="111" d="100"/>
        </p:scale>
        <p:origin x="834"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2/20/2023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‹N°›</a:t>
            </a:fld>
            <a:endParaRPr lang="en-US"/>
          </a:p>
        </p:txBody>
      </p:sp>
    </p:spTree>
    <p:extLst>
      <p:ext uri="{BB962C8B-B14F-4D97-AF65-F5344CB8AC3E}">
        <p14:creationId xmlns:p14="http://schemas.microsoft.com/office/powerpoint/2010/main" val="3376859955"/>
      </p:ext>
    </p:extLst>
  </p:cSld>
  <p:clrMapOvr>
    <a:masterClrMapping/>
  </p:clrMapOvr>
  <p:transition spd="slow" advClick="0" advTm="2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2/20/2023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‹N°›</a:t>
            </a:fld>
            <a:endParaRPr lang="en-US"/>
          </a:p>
        </p:txBody>
      </p:sp>
    </p:spTree>
    <p:extLst>
      <p:ext uri="{BB962C8B-B14F-4D97-AF65-F5344CB8AC3E}">
        <p14:creationId xmlns:p14="http://schemas.microsoft.com/office/powerpoint/2010/main" val="3518297581"/>
      </p:ext>
    </p:extLst>
  </p:cSld>
  <p:clrMapOvr>
    <a:masterClrMapping/>
  </p:clrMapOvr>
  <p:transition spd="slow" advClick="0" advTm="2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2/20/2023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‹N°›</a:t>
            </a:fld>
            <a:endParaRPr lang="en-US"/>
          </a:p>
        </p:txBody>
      </p:sp>
    </p:spTree>
    <p:extLst>
      <p:ext uri="{BB962C8B-B14F-4D97-AF65-F5344CB8AC3E}">
        <p14:creationId xmlns:p14="http://schemas.microsoft.com/office/powerpoint/2010/main" val="2195400040"/>
      </p:ext>
    </p:extLst>
  </p:cSld>
  <p:clrMapOvr>
    <a:masterClrMapping/>
  </p:clrMapOvr>
  <p:transition spd="slow"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2/20/2023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‹N°›</a:t>
            </a:fld>
            <a:endParaRPr lang="en-US"/>
          </a:p>
        </p:txBody>
      </p:sp>
    </p:spTree>
    <p:extLst>
      <p:ext uri="{BB962C8B-B14F-4D97-AF65-F5344CB8AC3E}">
        <p14:creationId xmlns:p14="http://schemas.microsoft.com/office/powerpoint/2010/main" val="1184783623"/>
      </p:ext>
    </p:extLst>
  </p:cSld>
  <p:clrMapOvr>
    <a:masterClrMapping/>
  </p:clrMapOvr>
  <p:transition spd="slow" advClick="0" advTm="2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2/20/2023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‹N°›</a:t>
            </a:fld>
            <a:endParaRPr lang="en-US"/>
          </a:p>
        </p:txBody>
      </p:sp>
    </p:spTree>
    <p:extLst>
      <p:ext uri="{BB962C8B-B14F-4D97-AF65-F5344CB8AC3E}">
        <p14:creationId xmlns:p14="http://schemas.microsoft.com/office/powerpoint/2010/main" val="4084918968"/>
      </p:ext>
    </p:extLst>
  </p:cSld>
  <p:clrMapOvr>
    <a:masterClrMapping/>
  </p:clrMapOvr>
  <p:transition spd="slow" advClick="0" advTm="2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2/20/2023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‹N°›</a:t>
            </a:fld>
            <a:endParaRPr lang="en-US"/>
          </a:p>
        </p:txBody>
      </p:sp>
    </p:spTree>
    <p:extLst>
      <p:ext uri="{BB962C8B-B14F-4D97-AF65-F5344CB8AC3E}">
        <p14:creationId xmlns:p14="http://schemas.microsoft.com/office/powerpoint/2010/main" val="807283069"/>
      </p:ext>
    </p:extLst>
  </p:cSld>
  <p:clrMapOvr>
    <a:masterClrMapping/>
  </p:clrMapOvr>
  <p:transition spd="slow" advClick="0" advTm="2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2/20/2023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‹N°›</a:t>
            </a:fld>
            <a:endParaRPr lang="en-US"/>
          </a:p>
        </p:txBody>
      </p:sp>
    </p:spTree>
    <p:extLst>
      <p:ext uri="{BB962C8B-B14F-4D97-AF65-F5344CB8AC3E}">
        <p14:creationId xmlns:p14="http://schemas.microsoft.com/office/powerpoint/2010/main" val="327679410"/>
      </p:ext>
    </p:extLst>
  </p:cSld>
  <p:clrMapOvr>
    <a:masterClrMapping/>
  </p:clrMapOvr>
  <p:transition spd="slow" advClick="0" advTm="2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2/20/2023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‹N°›</a:t>
            </a:fld>
            <a:endParaRPr lang="en-US"/>
          </a:p>
        </p:txBody>
      </p:sp>
    </p:spTree>
    <p:extLst>
      <p:ext uri="{BB962C8B-B14F-4D97-AF65-F5344CB8AC3E}">
        <p14:creationId xmlns:p14="http://schemas.microsoft.com/office/powerpoint/2010/main" val="1960173764"/>
      </p:ext>
    </p:extLst>
  </p:cSld>
  <p:clrMapOvr>
    <a:masterClrMapping/>
  </p:clrMapOvr>
  <p:transition spd="slow" advClick="0" advTm="2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2/20/2023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‹N°›</a:t>
            </a:fld>
            <a:endParaRPr lang="en-US"/>
          </a:p>
        </p:txBody>
      </p:sp>
    </p:spTree>
    <p:extLst>
      <p:ext uri="{BB962C8B-B14F-4D97-AF65-F5344CB8AC3E}">
        <p14:creationId xmlns:p14="http://schemas.microsoft.com/office/powerpoint/2010/main" val="636938971"/>
      </p:ext>
    </p:extLst>
  </p:cSld>
  <p:clrMapOvr>
    <a:masterClrMapping/>
  </p:clrMapOvr>
  <p:transition spd="slow" advClick="0" advTm="2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2/20/2023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‹N°›</a:t>
            </a:fld>
            <a:endParaRPr lang="en-US"/>
          </a:p>
        </p:txBody>
      </p:sp>
    </p:spTree>
    <p:extLst>
      <p:ext uri="{BB962C8B-B14F-4D97-AF65-F5344CB8AC3E}">
        <p14:creationId xmlns:p14="http://schemas.microsoft.com/office/powerpoint/2010/main" val="1447532802"/>
      </p:ext>
    </p:extLst>
  </p:cSld>
  <p:clrMapOvr>
    <a:masterClrMapping/>
  </p:clrMapOvr>
  <p:transition spd="slow" advClick="0" advTm="2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2/20/2023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‹N°›</a:t>
            </a:fld>
            <a:endParaRPr lang="en-US"/>
          </a:p>
        </p:txBody>
      </p:sp>
    </p:spTree>
    <p:extLst>
      <p:ext uri="{BB962C8B-B14F-4D97-AF65-F5344CB8AC3E}">
        <p14:creationId xmlns:p14="http://schemas.microsoft.com/office/powerpoint/2010/main" val="496598285"/>
      </p:ext>
    </p:extLst>
  </p:cSld>
  <p:clrMapOvr>
    <a:masterClrMapping/>
  </p:clrMapOvr>
  <p:transition spd="slow" advClick="0" advTm="2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2/20/2023</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‹N°›</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24265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ransition spd="slow" advClick="0" advTm="20000">
    <p:fade/>
  </p:transition>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imagerie-boisdeverrieres.fr/"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ameaux et fleurs isolés sur une surface blanche">
            <a:extLst>
              <a:ext uri="{FF2B5EF4-FFF2-40B4-BE49-F238E27FC236}">
                <a16:creationId xmlns:a16="http://schemas.microsoft.com/office/drawing/2014/main" id="{F536534C-30D0-F883-98F4-19307FF54F08}"/>
              </a:ext>
            </a:extLst>
          </p:cNvPr>
          <p:cNvPicPr>
            <a:picLocks noChangeAspect="1"/>
          </p:cNvPicPr>
          <p:nvPr/>
        </p:nvPicPr>
        <p:blipFill rotWithShape="1">
          <a:blip r:embed="rId2"/>
          <a:srcRect t="19355"/>
          <a:stretch/>
        </p:blipFill>
        <p:spPr>
          <a:xfrm>
            <a:off x="176191" y="173987"/>
            <a:ext cx="12191979" cy="6857990"/>
          </a:xfrm>
          <a:prstGeom prst="rect">
            <a:avLst/>
          </a:prstGeom>
          <a:solidFill>
            <a:schemeClr val="bg1"/>
          </a:solidFill>
        </p:spPr>
      </p:pic>
      <p:sp>
        <p:nvSpPr>
          <p:cNvPr id="11" name="Rectangle 10">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FDEE17-7A5F-AAE6-C1FC-44239DEAADE0}"/>
              </a:ext>
            </a:extLst>
          </p:cNvPr>
          <p:cNvSpPr>
            <a:spLocks noGrp="1"/>
          </p:cNvSpPr>
          <p:nvPr>
            <p:ph type="ctrTitle"/>
          </p:nvPr>
        </p:nvSpPr>
        <p:spPr>
          <a:xfrm>
            <a:off x="7479540" y="1182148"/>
            <a:ext cx="4273797" cy="1911926"/>
          </a:xfrm>
        </p:spPr>
        <p:txBody>
          <a:bodyPr anchor="t">
            <a:noAutofit/>
          </a:bodyPr>
          <a:lstStyle/>
          <a:p>
            <a:pPr algn="ctr"/>
            <a:r>
              <a:rPr lang="fr-FR" sz="3600" i="1" dirty="0">
                <a:solidFill>
                  <a:srgbClr val="FFFFFF"/>
                </a:solidFill>
              </a:rPr>
              <a:t>Bienvenue à l’Imagerie Médicale du Bois de Verrières</a:t>
            </a:r>
          </a:p>
        </p:txBody>
      </p:sp>
      <p:sp>
        <p:nvSpPr>
          <p:cNvPr id="3" name="Sous-titre 2">
            <a:extLst>
              <a:ext uri="{FF2B5EF4-FFF2-40B4-BE49-F238E27FC236}">
                <a16:creationId xmlns:a16="http://schemas.microsoft.com/office/drawing/2014/main" id="{40AEF9CC-FCAD-3FC2-9259-DA05DF852E24}"/>
              </a:ext>
            </a:extLst>
          </p:cNvPr>
          <p:cNvSpPr>
            <a:spLocks noGrp="1"/>
          </p:cNvSpPr>
          <p:nvPr>
            <p:ph type="subTitle" idx="1"/>
          </p:nvPr>
        </p:nvSpPr>
        <p:spPr>
          <a:xfrm>
            <a:off x="7040880" y="5253052"/>
            <a:ext cx="5151119" cy="1095498"/>
          </a:xfrm>
        </p:spPr>
        <p:txBody>
          <a:bodyPr anchor="t">
            <a:normAutofit/>
          </a:bodyPr>
          <a:lstStyle/>
          <a:p>
            <a:pPr algn="ctr"/>
            <a:r>
              <a:rPr lang="fr-FR" sz="2000" i="1" dirty="0">
                <a:solidFill>
                  <a:srgbClr val="FFFFFF"/>
                </a:solidFill>
              </a:rPr>
              <a:t>Salon d’ATTENTE SCANNER-IRM</a:t>
            </a: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7E903938-19F2-C678-B9F4-10034884D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20" y="4783423"/>
            <a:ext cx="2098043" cy="1917216"/>
          </a:xfrm>
          <a:prstGeom prst="rect">
            <a:avLst/>
          </a:prstGeom>
        </p:spPr>
      </p:pic>
    </p:spTree>
    <p:extLst>
      <p:ext uri="{BB962C8B-B14F-4D97-AF65-F5344CB8AC3E}">
        <p14:creationId xmlns:p14="http://schemas.microsoft.com/office/powerpoint/2010/main" val="768462377"/>
      </p:ext>
    </p:extLst>
  </p:cSld>
  <p:clrMapOvr>
    <a:masterClrMapping/>
  </p:clrMapOvr>
  <p:transition spd="slow" advClick="0" advTm="10638">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C9BFEF-F46E-7636-F50B-4FC444A67820}"/>
              </a:ext>
            </a:extLst>
          </p:cNvPr>
          <p:cNvSpPr>
            <a:spLocks noGrp="1"/>
          </p:cNvSpPr>
          <p:nvPr>
            <p:ph type="title"/>
          </p:nvPr>
        </p:nvSpPr>
        <p:spPr>
          <a:xfrm>
            <a:off x="895984" y="2693731"/>
            <a:ext cx="9214884" cy="4028453"/>
          </a:xfrm>
        </p:spPr>
        <p:txBody>
          <a:bodyPr>
            <a:noAutofit/>
          </a:bodyPr>
          <a:lstStyle/>
          <a:p>
            <a:r>
              <a:rPr lang="fr-FR" sz="2800" b="1" dirty="0"/>
              <a:t>Au vu du champ magnétique impliqué par cet examen, le port de certains dispositifs métalliques internes peut en empêcher la réalisation :</a:t>
            </a:r>
            <a:br>
              <a:rPr lang="fr-FR" sz="2000" dirty="0"/>
            </a:br>
            <a:br>
              <a:rPr lang="fr-FR" sz="2000" dirty="0"/>
            </a:br>
            <a:r>
              <a:rPr lang="fr-FR" sz="2000" dirty="0"/>
              <a:t>Vos appareils auditifs sont à retirer afin de ne pas les dérègler, ainsi que vos patchs ou vos montres.</a:t>
            </a:r>
            <a:br>
              <a:rPr lang="fr-FR" sz="2000" dirty="0"/>
            </a:br>
            <a:br>
              <a:rPr lang="fr-FR" sz="2000" dirty="0"/>
            </a:br>
            <a:r>
              <a:rPr lang="fr-FR" sz="2000" dirty="0">
                <a:solidFill>
                  <a:schemeClr val="accent1">
                    <a:lumMod val="50000"/>
                  </a:schemeClr>
                </a:solidFill>
              </a:rPr>
              <a:t>L’examen est formellement contre indiqué aux patients porteurs de :</a:t>
            </a:r>
            <a:br>
              <a:rPr lang="fr-FR" sz="2000" dirty="0"/>
            </a:br>
            <a:r>
              <a:rPr lang="fr-FR" sz="2000" dirty="0"/>
              <a:t>- défibrillateur cardiaque implantable,</a:t>
            </a:r>
            <a:br>
              <a:rPr lang="fr-FR" sz="2000" dirty="0"/>
            </a:br>
            <a:r>
              <a:rPr lang="fr-FR" sz="2000" dirty="0"/>
              <a:t>- stimulateur cardiaque (pacemaker),</a:t>
            </a:r>
            <a:br>
              <a:rPr lang="fr-FR" sz="2000" dirty="0"/>
            </a:br>
            <a:r>
              <a:rPr lang="fr-FR" sz="2000" dirty="0"/>
              <a:t>- valves cardiaques non biologiques,</a:t>
            </a:r>
            <a:br>
              <a:rPr lang="fr-FR" sz="2000" dirty="0"/>
            </a:br>
            <a:r>
              <a:rPr lang="fr-FR" sz="2000" dirty="0"/>
              <a:t>- éclats métalliques dans les yeux,</a:t>
            </a:r>
            <a:br>
              <a:rPr lang="fr-FR" sz="2000" dirty="0"/>
            </a:br>
            <a:r>
              <a:rPr lang="fr-FR" sz="2000" dirty="0"/>
              <a:t>- implants pour traiter la surdité.</a:t>
            </a:r>
            <a:br>
              <a:rPr lang="fr-FR" sz="2000" dirty="0"/>
            </a:br>
            <a:br>
              <a:rPr lang="fr-FR" sz="2000" dirty="0"/>
            </a:br>
            <a:r>
              <a:rPr lang="fr-FR" sz="2000" dirty="0">
                <a:solidFill>
                  <a:schemeClr val="accent1">
                    <a:lumMod val="50000"/>
                  </a:schemeClr>
                </a:solidFill>
              </a:rPr>
              <a:t>Mesdames, si vous allaitez votre enfant, êtes enceintes ou susceptibles de l’être merci de nous le signaler.</a:t>
            </a:r>
            <a:br>
              <a:rPr lang="fr-FR" sz="2000" dirty="0">
                <a:solidFill>
                  <a:schemeClr val="accent1">
                    <a:lumMod val="50000"/>
                  </a:schemeClr>
                </a:solidFill>
              </a:rPr>
            </a:br>
            <a:endParaRPr lang="fr-FR" sz="2000" dirty="0">
              <a:solidFill>
                <a:schemeClr val="accent1">
                  <a:lumMod val="50000"/>
                </a:schemeClr>
              </a:solidFill>
            </a:endParaRPr>
          </a:p>
        </p:txBody>
      </p:sp>
      <p:sp>
        <p:nvSpPr>
          <p:cNvPr id="5" name="ZoneTexte 4">
            <a:extLst>
              <a:ext uri="{FF2B5EF4-FFF2-40B4-BE49-F238E27FC236}">
                <a16:creationId xmlns:a16="http://schemas.microsoft.com/office/drawing/2014/main" id="{A5A35528-5FDD-8561-907A-B7E76C3E467B}"/>
              </a:ext>
            </a:extLst>
          </p:cNvPr>
          <p:cNvSpPr txBox="1"/>
          <p:nvPr/>
        </p:nvSpPr>
        <p:spPr>
          <a:xfrm>
            <a:off x="11313622" y="6334780"/>
            <a:ext cx="878378" cy="523220"/>
          </a:xfrm>
          <a:prstGeom prst="rect">
            <a:avLst/>
          </a:prstGeom>
          <a:noFill/>
        </p:spPr>
        <p:txBody>
          <a:bodyPr wrap="square">
            <a:spAutoFit/>
          </a:bodyPr>
          <a:lstStyle/>
          <a:p>
            <a:r>
              <a:rPr lang="fr-FR" sz="2800" dirty="0">
                <a:ln w="0"/>
                <a:solidFill>
                  <a:schemeClr val="accent1">
                    <a:lumMod val="50000"/>
                  </a:schemeClr>
                </a:solidFill>
                <a:effectLst>
                  <a:reflection blurRad="6350" stA="53000" endA="300" endPos="35500" dir="5400000" sy="-90000" algn="bl" rotWithShape="0"/>
                </a:effectLst>
              </a:rPr>
              <a:t>IRM</a:t>
            </a:r>
            <a:endParaRPr lang="fr-FR" dirty="0"/>
          </a:p>
        </p:txBody>
      </p:sp>
    </p:spTree>
    <p:extLst>
      <p:ext uri="{BB962C8B-B14F-4D97-AF65-F5344CB8AC3E}">
        <p14:creationId xmlns:p14="http://schemas.microsoft.com/office/powerpoint/2010/main" val="566468165"/>
      </p:ext>
    </p:extLst>
  </p:cSld>
  <p:clrMapOvr>
    <a:masterClrMapping/>
  </p:clrMapOvr>
  <p:transition spd="slow" advClick="0" advTm="49632">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E6DB6F-E4B8-4FE2-DFF2-3B33DBCA0FFF}"/>
              </a:ext>
            </a:extLst>
          </p:cNvPr>
          <p:cNvSpPr>
            <a:spLocks noGrp="1"/>
          </p:cNvSpPr>
          <p:nvPr>
            <p:ph type="title"/>
          </p:nvPr>
        </p:nvSpPr>
        <p:spPr>
          <a:xfrm>
            <a:off x="919787" y="1162121"/>
            <a:ext cx="6466765" cy="1471548"/>
          </a:xfrm>
        </p:spPr>
        <p:txBody>
          <a:bodyPr>
            <a:normAutofit/>
          </a:bodyPr>
          <a:lstStyle/>
          <a:p>
            <a:r>
              <a:rPr lang="fr-FR" sz="2800" b="1" dirty="0"/>
              <a:t>Comment va se dérouler l’examen ?</a:t>
            </a:r>
          </a:p>
        </p:txBody>
      </p:sp>
      <p:sp>
        <p:nvSpPr>
          <p:cNvPr id="4" name="Espace réservé du texte 3">
            <a:extLst>
              <a:ext uri="{FF2B5EF4-FFF2-40B4-BE49-F238E27FC236}">
                <a16:creationId xmlns:a16="http://schemas.microsoft.com/office/drawing/2014/main" id="{8EC69C35-1D68-C01D-D396-76EC3AB174CC}"/>
              </a:ext>
            </a:extLst>
          </p:cNvPr>
          <p:cNvSpPr>
            <a:spLocks noGrp="1"/>
          </p:cNvSpPr>
          <p:nvPr>
            <p:ph type="body" sz="half" idx="2"/>
          </p:nvPr>
        </p:nvSpPr>
        <p:spPr>
          <a:xfrm>
            <a:off x="919787" y="1803415"/>
            <a:ext cx="5471003" cy="4030949"/>
          </a:xfrm>
        </p:spPr>
        <p:txBody>
          <a:bodyPr>
            <a:noAutofit/>
          </a:bodyPr>
          <a:lstStyle/>
          <a:p>
            <a:r>
              <a:rPr lang="fr-FR" sz="2000" dirty="0"/>
              <a:t>Après l’enregistrement de votre dossier, vous allez être appelé par un manipulateur en radiologie.</a:t>
            </a:r>
          </a:p>
          <a:p>
            <a:r>
              <a:rPr lang="fr-FR" sz="2000" dirty="0"/>
              <a:t>Celui-ci vous accompagnera en cabine et vous questionnera de nouveau sur votre état de santé.</a:t>
            </a:r>
          </a:p>
          <a:p>
            <a:r>
              <a:rPr lang="fr-FR" sz="2000" dirty="0"/>
              <a:t>Vous serez ensuite invité à déposer vos objets métalliques, accessoires, et à retirer certains vêtements. </a:t>
            </a:r>
            <a:r>
              <a:rPr lang="fr-FR" sz="2000" b="1" dirty="0">
                <a:solidFill>
                  <a:schemeClr val="accent1">
                    <a:lumMod val="50000"/>
                  </a:schemeClr>
                </a:solidFill>
              </a:rPr>
              <a:t>Votre masque lui doit être conservé correctement sur le visage</a:t>
            </a:r>
            <a:r>
              <a:rPr lang="fr-FR" sz="2000" b="1" dirty="0"/>
              <a:t>.</a:t>
            </a:r>
          </a:p>
        </p:txBody>
      </p:sp>
      <p:pic>
        <p:nvPicPr>
          <p:cNvPr id="5" name="Image 4">
            <a:extLst>
              <a:ext uri="{FF2B5EF4-FFF2-40B4-BE49-F238E27FC236}">
                <a16:creationId xmlns:a16="http://schemas.microsoft.com/office/drawing/2014/main" id="{BE472FF7-D8D9-0DF2-99B0-4689A17DEA49}"/>
              </a:ext>
            </a:extLst>
          </p:cNvPr>
          <p:cNvPicPr>
            <a:picLocks noChangeAspect="1"/>
          </p:cNvPicPr>
          <p:nvPr/>
        </p:nvPicPr>
        <p:blipFill>
          <a:blip r:embed="rId2"/>
          <a:stretch>
            <a:fillRect/>
          </a:stretch>
        </p:blipFill>
        <p:spPr>
          <a:xfrm>
            <a:off x="9434862" y="4281676"/>
            <a:ext cx="2091084" cy="2167268"/>
          </a:xfrm>
          <a:prstGeom prst="rect">
            <a:avLst/>
          </a:prstGeom>
        </p:spPr>
      </p:pic>
      <p:pic>
        <p:nvPicPr>
          <p:cNvPr id="6" name="Image 5">
            <a:extLst>
              <a:ext uri="{FF2B5EF4-FFF2-40B4-BE49-F238E27FC236}">
                <a16:creationId xmlns:a16="http://schemas.microsoft.com/office/drawing/2014/main" id="{6F6CEF1A-3F03-7E78-8A9A-EC11125A1D96}"/>
              </a:ext>
            </a:extLst>
          </p:cNvPr>
          <p:cNvPicPr>
            <a:picLocks noChangeAspect="1"/>
          </p:cNvPicPr>
          <p:nvPr/>
        </p:nvPicPr>
        <p:blipFill>
          <a:blip r:embed="rId3"/>
          <a:stretch>
            <a:fillRect/>
          </a:stretch>
        </p:blipFill>
        <p:spPr>
          <a:xfrm>
            <a:off x="6527722" y="3429000"/>
            <a:ext cx="2587681" cy="2531661"/>
          </a:xfrm>
          <a:prstGeom prst="rect">
            <a:avLst/>
          </a:prstGeom>
        </p:spPr>
      </p:pic>
      <p:pic>
        <p:nvPicPr>
          <p:cNvPr id="7" name="Image 6">
            <a:extLst>
              <a:ext uri="{FF2B5EF4-FFF2-40B4-BE49-F238E27FC236}">
                <a16:creationId xmlns:a16="http://schemas.microsoft.com/office/drawing/2014/main" id="{BE694FF1-4166-F6B4-49DC-8030D39D7F2C}"/>
              </a:ext>
            </a:extLst>
          </p:cNvPr>
          <p:cNvPicPr>
            <a:picLocks noChangeAspect="1"/>
          </p:cNvPicPr>
          <p:nvPr/>
        </p:nvPicPr>
        <p:blipFill>
          <a:blip r:embed="rId4"/>
          <a:stretch>
            <a:fillRect/>
          </a:stretch>
        </p:blipFill>
        <p:spPr>
          <a:xfrm>
            <a:off x="8499755" y="1162121"/>
            <a:ext cx="3174442" cy="3119555"/>
          </a:xfrm>
          <a:prstGeom prst="rect">
            <a:avLst/>
          </a:prstGeom>
        </p:spPr>
      </p:pic>
    </p:spTree>
    <p:extLst>
      <p:ext uri="{BB962C8B-B14F-4D97-AF65-F5344CB8AC3E}">
        <p14:creationId xmlns:p14="http://schemas.microsoft.com/office/powerpoint/2010/main" val="1318231135"/>
      </p:ext>
    </p:extLst>
  </p:cSld>
  <p:clrMapOvr>
    <a:masterClrMapping/>
  </p:clrMapOvr>
  <p:transition spd="slow" advClick="0" advTm="29168">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5EBE61-20D4-5119-AEC7-CA2FB8472730}"/>
              </a:ext>
            </a:extLst>
          </p:cNvPr>
          <p:cNvSpPr txBox="1"/>
          <p:nvPr/>
        </p:nvSpPr>
        <p:spPr>
          <a:xfrm>
            <a:off x="859955" y="1120261"/>
            <a:ext cx="8971721" cy="5109091"/>
          </a:xfrm>
          <a:prstGeom prst="rect">
            <a:avLst/>
          </a:prstGeom>
          <a:noFill/>
        </p:spPr>
        <p:txBody>
          <a:bodyPr wrap="square" rtlCol="0">
            <a:spAutoFit/>
          </a:bodyPr>
          <a:lstStyle/>
          <a:p>
            <a:r>
              <a:rPr lang="fr-FR" sz="2800" b="1" dirty="0"/>
              <a:t>Claustrophobie :</a:t>
            </a:r>
          </a:p>
          <a:p>
            <a:endParaRPr lang="fr-FR" sz="2000" dirty="0"/>
          </a:p>
          <a:p>
            <a:r>
              <a:rPr lang="fr-FR" sz="2000" dirty="0"/>
              <a:t>Il est normal d’éprouver une certaine appréhension si vous souffrez de claustrophobie.</a:t>
            </a:r>
          </a:p>
          <a:p>
            <a:endParaRPr lang="fr-FR" sz="2000" dirty="0"/>
          </a:p>
          <a:p>
            <a:r>
              <a:rPr lang="fr-FR" sz="2000" dirty="0"/>
              <a:t>Notre appareil est récent et fait parti des ouvertures les plus larges  possibles actuellement (environ 70 cm). L’intérieur du cylindre est éclairé, ventilé et il est ouvert de chaque côté.</a:t>
            </a:r>
          </a:p>
          <a:p>
            <a:endParaRPr lang="fr-FR" sz="2000" dirty="0"/>
          </a:p>
          <a:p>
            <a:r>
              <a:rPr lang="fr-FR" sz="2000" dirty="0"/>
              <a:t>Un casque sera posé sur vos oreilles afin de vous aider à penser à autre chose grâce à de la musique. De plus, si le manipulateur radio s’adresse à vous, vous l’entendrez également  par ce biais.</a:t>
            </a:r>
          </a:p>
          <a:p>
            <a:r>
              <a:rPr lang="fr-FR" sz="2000" dirty="0"/>
              <a:t>Ce casque permettra également de diminuer le bruit irrégulier et répétitif de la machine lors du lancement de séquence (ce bruit est similaire à celui d’un marteau-piqueur).</a:t>
            </a:r>
          </a:p>
          <a:p>
            <a:endParaRPr lang="fr-FR" dirty="0"/>
          </a:p>
        </p:txBody>
      </p:sp>
      <p:sp>
        <p:nvSpPr>
          <p:cNvPr id="4" name="ZoneTexte 3">
            <a:extLst>
              <a:ext uri="{FF2B5EF4-FFF2-40B4-BE49-F238E27FC236}">
                <a16:creationId xmlns:a16="http://schemas.microsoft.com/office/drawing/2014/main" id="{1E984233-AFC5-48F4-87E8-4B016688F706}"/>
              </a:ext>
            </a:extLst>
          </p:cNvPr>
          <p:cNvSpPr txBox="1"/>
          <p:nvPr/>
        </p:nvSpPr>
        <p:spPr>
          <a:xfrm>
            <a:off x="11296073" y="6290907"/>
            <a:ext cx="895927" cy="523220"/>
          </a:xfrm>
          <a:prstGeom prst="rect">
            <a:avLst/>
          </a:prstGeom>
          <a:noFill/>
        </p:spPr>
        <p:txBody>
          <a:bodyPr wrap="square">
            <a:spAutoFit/>
          </a:bodyPr>
          <a:lstStyle/>
          <a:p>
            <a:r>
              <a:rPr kumimoji="0" lang="fr-FR" sz="2800" b="0" i="0" u="none" strike="noStrike" kern="1200" cap="none" spc="0" normalizeH="0" baseline="0" noProof="0" dirty="0">
                <a:ln w="0"/>
                <a:solidFill>
                  <a:srgbClr val="C3724D">
                    <a:lumMod val="50000"/>
                  </a:srgbClr>
                </a:solidFill>
                <a:effectLst>
                  <a:reflection blurRad="6350" stA="53000" endA="300" endPos="35500" dir="5400000" sy="-90000" algn="bl" rotWithShape="0"/>
                </a:effectLst>
                <a:uLnTx/>
                <a:uFillTx/>
                <a:latin typeface="Grandview Display"/>
                <a:ea typeface="+mn-ea"/>
                <a:cs typeface="+mn-cs"/>
              </a:rPr>
              <a:t>IRM</a:t>
            </a:r>
            <a:endParaRPr lang="fr-FR" dirty="0"/>
          </a:p>
        </p:txBody>
      </p:sp>
    </p:spTree>
    <p:extLst>
      <p:ext uri="{BB962C8B-B14F-4D97-AF65-F5344CB8AC3E}">
        <p14:creationId xmlns:p14="http://schemas.microsoft.com/office/powerpoint/2010/main" val="1905975668"/>
      </p:ext>
    </p:extLst>
  </p:cSld>
  <p:clrMapOvr>
    <a:masterClrMapping/>
  </p:clrMapOvr>
  <p:transition spd="slow" advClick="0" advTm="39603">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cstate="hqprint">
            <a:extLst>
              <a:ext uri="{28A0092B-C50C-407E-A947-70E740481C1C}">
                <a14:useLocalDpi xmlns:a14="http://schemas.microsoft.com/office/drawing/2010/main" val="0"/>
              </a:ext>
            </a:extLst>
          </a:blip>
          <a:srcRect l="2508" r="2508"/>
          <a:stretch>
            <a:fillRect/>
          </a:stretch>
        </p:blipFill>
        <p:spPr/>
      </p:pic>
      <p:sp>
        <p:nvSpPr>
          <p:cNvPr id="4" name="Espace réservé du texte 3"/>
          <p:cNvSpPr>
            <a:spLocks noGrp="1"/>
          </p:cNvSpPr>
          <p:nvPr>
            <p:ph type="body" sz="half" idx="2"/>
          </p:nvPr>
        </p:nvSpPr>
        <p:spPr>
          <a:xfrm>
            <a:off x="929253" y="1682620"/>
            <a:ext cx="3859397" cy="3483234"/>
          </a:xfrm>
        </p:spPr>
        <p:txBody>
          <a:bodyPr>
            <a:normAutofit fontScale="92500" lnSpcReduction="20000"/>
          </a:bodyPr>
          <a:lstStyle/>
          <a:p>
            <a:r>
              <a:rPr lang="fr-FR" sz="2200" dirty="0"/>
              <a:t>Une petite poire d’appel vous est donnée dans la main afin d’alerter par une sonnerie le manipulateur en cas de difficulté. </a:t>
            </a:r>
          </a:p>
          <a:p>
            <a:r>
              <a:rPr lang="fr-FR" sz="2200" dirty="0"/>
              <a:t>Celui-ci est derrière la vitre, au côté du radiologue, tout au long de l’examen. Il peut intervenir à tout moment et communiquer avec vous par un interphone.</a:t>
            </a:r>
          </a:p>
          <a:p>
            <a:endParaRPr lang="fr-FR" dirty="0"/>
          </a:p>
        </p:txBody>
      </p:sp>
    </p:spTree>
    <p:extLst>
      <p:ext uri="{BB962C8B-B14F-4D97-AF65-F5344CB8AC3E}">
        <p14:creationId xmlns:p14="http://schemas.microsoft.com/office/powerpoint/2010/main" val="3146701043"/>
      </p:ext>
    </p:extLst>
  </p:cSld>
  <p:clrMapOvr>
    <a:masterClrMapping/>
  </p:clrMapOvr>
  <p:transition spd="slow" advClick="0" advTm="21824">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FE382-10F6-974E-6790-9BB3B291A903}"/>
              </a:ext>
            </a:extLst>
          </p:cNvPr>
          <p:cNvSpPr>
            <a:spLocks noGrp="1"/>
          </p:cNvSpPr>
          <p:nvPr>
            <p:ph type="ctrTitle"/>
          </p:nvPr>
        </p:nvSpPr>
        <p:spPr>
          <a:xfrm>
            <a:off x="875684" y="1186873"/>
            <a:ext cx="10909916" cy="693685"/>
          </a:xfrm>
        </p:spPr>
        <p:txBody>
          <a:bodyPr>
            <a:normAutofit fontScale="90000"/>
          </a:bodyPr>
          <a:lstStyle/>
          <a:p>
            <a:r>
              <a:rPr lang="fr-FR" sz="3100" b="1" dirty="0"/>
              <a:t>Après l’examen :</a:t>
            </a:r>
            <a:br>
              <a:rPr lang="fr-FR" sz="3600" b="1" dirty="0"/>
            </a:br>
            <a:br>
              <a:rPr lang="fr-FR" sz="2200" dirty="0"/>
            </a:br>
            <a:r>
              <a:rPr lang="fr-FR" sz="2200" dirty="0"/>
              <a:t>Vous êtes invités à patienter dans la même salle d’attente afin de récupérer la pochette de votre examen.</a:t>
            </a:r>
            <a:br>
              <a:rPr lang="fr-FR" sz="2200" dirty="0"/>
            </a:br>
            <a:br>
              <a:rPr lang="fr-FR" sz="2200" dirty="0"/>
            </a:br>
            <a:r>
              <a:rPr lang="fr-FR" sz="2200" dirty="0"/>
              <a:t>Celle-ci comporte dans la majorité des cas un cd-rom et les planches principales d’images de la zone étudiée.</a:t>
            </a:r>
            <a:br>
              <a:rPr lang="fr-FR" sz="2200" dirty="0"/>
            </a:br>
            <a:r>
              <a:rPr lang="fr-FR" sz="2200" dirty="0"/>
              <a:t>Le radiologue peut avoir besoin de temps pour réaliser votre compte rendu, notamment s’il faut faire une étude comparative de la zone (c’est pourquoi il est important d’apporter vos précédents examens). Il sera dans ce cas nécessaire alors de le télécharger de chez vous via le site prévu à cet effet.</a:t>
            </a:r>
            <a:br>
              <a:rPr lang="fr-FR" sz="2200" dirty="0"/>
            </a:br>
            <a:r>
              <a:rPr lang="fr-FR" sz="2200" dirty="0"/>
              <a:t>L’interprétation des images réalisée par le radiologue est à apporter au médecin prescripteur de l’examen afin de faire le point avec lui sur la suite à donner à l’étude de votre pathologie.</a:t>
            </a:r>
            <a:br>
              <a:rPr lang="fr-FR" sz="2200" dirty="0"/>
            </a:br>
            <a:br>
              <a:rPr lang="fr-FR" sz="2200" dirty="0"/>
            </a:br>
            <a:r>
              <a:rPr lang="fr-FR" sz="2200" dirty="0">
                <a:solidFill>
                  <a:schemeClr val="accent1">
                    <a:lumMod val="50000"/>
                  </a:schemeClr>
                </a:solidFill>
              </a:rPr>
              <a:t>De retour chez vous, veillez à bien vous hydrater au cours de la journée afin d’éliminer le produit de contraste, notamment si vous souffrez de diabète ou si votre fonction rénale est perturbée.</a:t>
            </a:r>
            <a:br>
              <a:rPr lang="fr-FR" sz="2200" dirty="0"/>
            </a:br>
            <a:br>
              <a:rPr lang="fr-FR" sz="2200" dirty="0"/>
            </a:br>
            <a:br>
              <a:rPr lang="fr-FR" sz="2200" dirty="0"/>
            </a:br>
            <a:br>
              <a:rPr lang="fr-FR" sz="2200" dirty="0"/>
            </a:br>
            <a:endParaRPr lang="fr-FR" sz="2200" dirty="0"/>
          </a:p>
        </p:txBody>
      </p:sp>
    </p:spTree>
    <p:extLst>
      <p:ext uri="{BB962C8B-B14F-4D97-AF65-F5344CB8AC3E}">
        <p14:creationId xmlns:p14="http://schemas.microsoft.com/office/powerpoint/2010/main" val="1439890166"/>
      </p:ext>
    </p:extLst>
  </p:cSld>
  <p:clrMapOvr>
    <a:masterClrMapping/>
  </p:clrMapOvr>
  <p:transition spd="slow" advClick="0" advTm="51528">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988732-41C8-30B8-8F5A-6484644EF781}"/>
              </a:ext>
            </a:extLst>
          </p:cNvPr>
          <p:cNvSpPr>
            <a:spLocks noGrp="1"/>
          </p:cNvSpPr>
          <p:nvPr>
            <p:ph type="title"/>
          </p:nvPr>
        </p:nvSpPr>
        <p:spPr>
          <a:xfrm>
            <a:off x="912628" y="1195619"/>
            <a:ext cx="4582825" cy="1471548"/>
          </a:xfrm>
        </p:spPr>
        <p:txBody>
          <a:bodyPr>
            <a:normAutofit/>
          </a:bodyPr>
          <a:lstStyle/>
          <a:p>
            <a:r>
              <a:rPr lang="fr-FR" sz="2800" b="1" dirty="0"/>
              <a:t>Votre  compte rendu d’examen :</a:t>
            </a:r>
          </a:p>
        </p:txBody>
      </p:sp>
      <p:pic>
        <p:nvPicPr>
          <p:cNvPr id="6" name="Espace réservé pour une image  5" descr="Une image contenant texte, carte de visite&#10;&#10;Description générée automatiquement">
            <a:extLst>
              <a:ext uri="{FF2B5EF4-FFF2-40B4-BE49-F238E27FC236}">
                <a16:creationId xmlns:a16="http://schemas.microsoft.com/office/drawing/2014/main" id="{CB8F1ED5-0A60-6A47-8E5F-62CCCEE7A5A0}"/>
              </a:ext>
            </a:extLst>
          </p:cNvPr>
          <p:cNvPicPr>
            <a:picLocks noGrp="1" noChangeAspect="1"/>
          </p:cNvPicPr>
          <p:nvPr>
            <p:ph type="pic" idx="1"/>
          </p:nvPr>
        </p:nvPicPr>
        <p:blipFill>
          <a:blip r:embed="rId2" cstate="hqprint">
            <a:extLst>
              <a:ext uri="{28A0092B-C50C-407E-A947-70E740481C1C}">
                <a14:useLocalDpi xmlns:a14="http://schemas.microsoft.com/office/drawing/2010/main" val="0"/>
              </a:ext>
            </a:extLst>
          </a:blip>
          <a:srcRect l="7843" r="7843"/>
          <a:stretch>
            <a:fillRect/>
          </a:stretch>
        </p:blipFill>
        <p:spPr>
          <a:xfrm>
            <a:off x="5769591" y="1931393"/>
            <a:ext cx="5902035" cy="4538952"/>
          </a:xfrm>
        </p:spPr>
      </p:pic>
      <p:sp>
        <p:nvSpPr>
          <p:cNvPr id="4" name="Espace réservé du texte 3">
            <a:extLst>
              <a:ext uri="{FF2B5EF4-FFF2-40B4-BE49-F238E27FC236}">
                <a16:creationId xmlns:a16="http://schemas.microsoft.com/office/drawing/2014/main" id="{5625CFB9-D0F4-37E8-BC7A-8421E0C6F7E1}"/>
              </a:ext>
            </a:extLst>
          </p:cNvPr>
          <p:cNvSpPr>
            <a:spLocks noGrp="1"/>
          </p:cNvSpPr>
          <p:nvPr>
            <p:ph type="body" sz="half" idx="2"/>
          </p:nvPr>
        </p:nvSpPr>
        <p:spPr>
          <a:xfrm>
            <a:off x="912628" y="2242868"/>
            <a:ext cx="4775056" cy="3626119"/>
          </a:xfrm>
        </p:spPr>
        <p:txBody>
          <a:bodyPr>
            <a:noAutofit/>
          </a:bodyPr>
          <a:lstStyle/>
          <a:p>
            <a:r>
              <a:rPr lang="fr-FR" sz="2000" dirty="0"/>
              <a:t>Après votre examen, vous repartez généralement avec une pochette contenant les clichés principaux et un cd-rom de l’ensemble de l’examen.</a:t>
            </a:r>
          </a:p>
          <a:p>
            <a:r>
              <a:rPr lang="fr-FR" sz="2000" dirty="0"/>
              <a:t>Il peut être nécessaire de récupérer le compte rendu sur notre site internet (les délais fluctuent selon les examens, de quelques heures à 72h maximum).</a:t>
            </a:r>
          </a:p>
          <a:p>
            <a:r>
              <a:rPr lang="fr-FR" sz="2000" u="sng" dirty="0">
                <a:solidFill>
                  <a:schemeClr val="accent1">
                    <a:lumMod val="75000"/>
                  </a:schemeClr>
                </a:solidFill>
              </a:rPr>
              <a:t>Attention</a:t>
            </a:r>
            <a:r>
              <a:rPr lang="fr-FR" sz="2000" dirty="0">
                <a:solidFill>
                  <a:schemeClr val="accent1">
                    <a:lumMod val="75000"/>
                  </a:schemeClr>
                </a:solidFill>
              </a:rPr>
              <a:t> : vous ne recevrez pas de mail ou de SMS lorsque le compte-rendu est disponible.</a:t>
            </a:r>
          </a:p>
        </p:txBody>
      </p:sp>
    </p:spTree>
    <p:extLst>
      <p:ext uri="{BB962C8B-B14F-4D97-AF65-F5344CB8AC3E}">
        <p14:creationId xmlns:p14="http://schemas.microsoft.com/office/powerpoint/2010/main" val="219729719"/>
      </p:ext>
    </p:extLst>
  </p:cSld>
  <p:clrMapOvr>
    <a:masterClrMapping/>
  </p:clrMapOvr>
  <p:transition spd="slow" advClick="0" advTm="34511">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4ECD9B-FCB2-919A-7575-DDA7D7246F8C}"/>
              </a:ext>
            </a:extLst>
          </p:cNvPr>
          <p:cNvSpPr>
            <a:spLocks noGrp="1"/>
          </p:cNvSpPr>
          <p:nvPr>
            <p:ph type="title"/>
          </p:nvPr>
        </p:nvSpPr>
        <p:spPr/>
        <p:txBody>
          <a:bodyPr>
            <a:normAutofit/>
          </a:bodyPr>
          <a:lstStyle/>
          <a:p>
            <a:r>
              <a:rPr lang="fr-FR" sz="2800" b="1" dirty="0"/>
              <a:t>Comment récupérer mon compte rendu sur le site de l’imagerie médicale du bois de verrières :</a:t>
            </a:r>
          </a:p>
        </p:txBody>
      </p:sp>
      <p:sp>
        <p:nvSpPr>
          <p:cNvPr id="3" name="Espace réservé du contenu 2">
            <a:extLst>
              <a:ext uri="{FF2B5EF4-FFF2-40B4-BE49-F238E27FC236}">
                <a16:creationId xmlns:a16="http://schemas.microsoft.com/office/drawing/2014/main" id="{E8E3F7BA-3999-ED20-DB16-7DF09D6B2B5F}"/>
              </a:ext>
            </a:extLst>
          </p:cNvPr>
          <p:cNvSpPr>
            <a:spLocks noGrp="1"/>
          </p:cNvSpPr>
          <p:nvPr>
            <p:ph sz="half" idx="1"/>
          </p:nvPr>
        </p:nvSpPr>
        <p:spPr>
          <a:xfrm>
            <a:off x="990600" y="2849525"/>
            <a:ext cx="5105400" cy="3210479"/>
          </a:xfrm>
        </p:spPr>
        <p:txBody>
          <a:bodyPr>
            <a:normAutofit/>
          </a:bodyPr>
          <a:lstStyle/>
          <a:p>
            <a:pPr marL="0" indent="0">
              <a:buNone/>
            </a:pPr>
            <a:r>
              <a:rPr lang="fr-FR" dirty="0"/>
              <a:t>1 ) </a:t>
            </a:r>
            <a:r>
              <a:rPr lang="fr-FR" u="sng" dirty="0"/>
              <a:t>Rendez-vous sur notre site internet</a:t>
            </a:r>
            <a:r>
              <a:rPr lang="fr-FR" dirty="0"/>
              <a:t> :</a:t>
            </a:r>
          </a:p>
          <a:p>
            <a:pPr>
              <a:buFont typeface="Wingdings" panose="05000000000000000000" pitchFamily="2" charset="2"/>
              <a:buChar char="Ø"/>
            </a:pPr>
            <a:r>
              <a:rPr lang="fr-FR" dirty="0"/>
              <a:t> Via votre moteur de recherche habituel,</a:t>
            </a:r>
          </a:p>
          <a:p>
            <a:pPr>
              <a:buFont typeface="Wingdings" panose="05000000000000000000" pitchFamily="2" charset="2"/>
              <a:buChar char="Ø"/>
            </a:pPr>
            <a:r>
              <a:rPr lang="fr-FR" dirty="0"/>
              <a:t>En tapant directement l’adresse du site: </a:t>
            </a:r>
            <a:r>
              <a:rPr lang="fr-FR" dirty="0">
                <a:solidFill>
                  <a:srgbClr val="0070C0"/>
                </a:solidFill>
                <a:hlinkClick r:id="rId2"/>
              </a:rPr>
              <a:t>https://imagerie-boisdeverrieres.fr</a:t>
            </a:r>
            <a:r>
              <a:rPr lang="fr-FR" dirty="0">
                <a:solidFill>
                  <a:srgbClr val="0070C0"/>
                </a:solidFill>
              </a:rPr>
              <a:t> </a:t>
            </a:r>
            <a:r>
              <a:rPr lang="fr-FR" dirty="0"/>
              <a:t>.</a:t>
            </a:r>
          </a:p>
          <a:p>
            <a:pPr>
              <a:buFont typeface="Wingdings" panose="05000000000000000000" pitchFamily="2" charset="2"/>
              <a:buChar char="Ø"/>
            </a:pPr>
            <a:r>
              <a:rPr lang="fr-FR" dirty="0"/>
              <a:t>Vous pouvez aussi suivre pas à pas la procédure fournie au bas de votre quittance.</a:t>
            </a:r>
          </a:p>
        </p:txBody>
      </p:sp>
      <p:pic>
        <p:nvPicPr>
          <p:cNvPr id="6" name="Espace réservé du contenu 5" descr="Une image contenant texte">
            <a:extLst>
              <a:ext uri="{FF2B5EF4-FFF2-40B4-BE49-F238E27FC236}">
                <a16:creationId xmlns:a16="http://schemas.microsoft.com/office/drawing/2014/main" id="{0A5F2385-7B4B-A9CA-6B15-677AF2187F2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35783" y="2849525"/>
            <a:ext cx="5985162" cy="3210479"/>
          </a:xfrm>
        </p:spPr>
      </p:pic>
    </p:spTree>
    <p:extLst>
      <p:ext uri="{BB962C8B-B14F-4D97-AF65-F5344CB8AC3E}">
        <p14:creationId xmlns:p14="http://schemas.microsoft.com/office/powerpoint/2010/main" val="130246070"/>
      </p:ext>
    </p:extLst>
  </p:cSld>
  <p:clrMapOvr>
    <a:masterClrMapping/>
  </p:clrMapOvr>
  <p:transition spd="slow" advClick="0" advTm="18869">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B5CD182-34FF-6356-676C-C562F11A6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68" y="1224413"/>
            <a:ext cx="8743342" cy="5506838"/>
          </a:xfrm>
          <a:prstGeom prst="rect">
            <a:avLst/>
          </a:prstGeom>
          <a:ln>
            <a:noFill/>
          </a:ln>
          <a:effectLst>
            <a:softEdge rad="112500"/>
          </a:effectLst>
        </p:spPr>
      </p:pic>
      <p:sp>
        <p:nvSpPr>
          <p:cNvPr id="2" name="Titre 1">
            <a:extLst>
              <a:ext uri="{FF2B5EF4-FFF2-40B4-BE49-F238E27FC236}">
                <a16:creationId xmlns:a16="http://schemas.microsoft.com/office/drawing/2014/main" id="{5208F793-7331-E1F7-995F-9B4D19E5AD3D}"/>
              </a:ext>
            </a:extLst>
          </p:cNvPr>
          <p:cNvSpPr>
            <a:spLocks noGrp="1"/>
          </p:cNvSpPr>
          <p:nvPr>
            <p:ph type="title"/>
          </p:nvPr>
        </p:nvSpPr>
        <p:spPr>
          <a:xfrm flipH="1">
            <a:off x="9277552" y="1409666"/>
            <a:ext cx="2627756" cy="2586188"/>
          </a:xfrm>
        </p:spPr>
        <p:txBody>
          <a:bodyPr>
            <a:noAutofit/>
          </a:bodyPr>
          <a:lstStyle/>
          <a:p>
            <a:r>
              <a:rPr lang="fr-FR" sz="2000" dirty="0"/>
              <a:t>2) </a:t>
            </a:r>
            <a:r>
              <a:rPr lang="fr-FR" sz="2000" u="sng" dirty="0"/>
              <a:t>Cliquez sur</a:t>
            </a:r>
            <a:r>
              <a:rPr lang="fr-FR" sz="2000" dirty="0"/>
              <a:t> </a:t>
            </a:r>
            <a:r>
              <a:rPr lang="fr-FR" sz="2000" b="1" dirty="0"/>
              <a:t>:    </a:t>
            </a:r>
            <a:br>
              <a:rPr lang="fr-FR" sz="2000" b="1" dirty="0"/>
            </a:br>
            <a:r>
              <a:rPr lang="fr-FR" sz="2000" b="1" dirty="0"/>
              <a:t>«  accès sécurisé à vos examens »</a:t>
            </a:r>
          </a:p>
        </p:txBody>
      </p:sp>
      <p:sp>
        <p:nvSpPr>
          <p:cNvPr id="5" name="Flèche : gauche 4">
            <a:extLst>
              <a:ext uri="{FF2B5EF4-FFF2-40B4-BE49-F238E27FC236}">
                <a16:creationId xmlns:a16="http://schemas.microsoft.com/office/drawing/2014/main" id="{01C8ECE5-0FE5-A61E-887A-2AC25DD93DCF}"/>
              </a:ext>
            </a:extLst>
          </p:cNvPr>
          <p:cNvSpPr/>
          <p:nvPr/>
        </p:nvSpPr>
        <p:spPr>
          <a:xfrm>
            <a:off x="7767327" y="1409666"/>
            <a:ext cx="984703"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76286115"/>
      </p:ext>
    </p:extLst>
  </p:cSld>
  <p:clrMapOvr>
    <a:masterClrMapping/>
  </p:clrMapOvr>
  <p:transition spd="slow" advClick="0" advTm="9043">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4FBF5-2115-8BD1-A5C8-5A708A029EBE}"/>
              </a:ext>
            </a:extLst>
          </p:cNvPr>
          <p:cNvSpPr>
            <a:spLocks noGrp="1"/>
          </p:cNvSpPr>
          <p:nvPr>
            <p:ph type="title"/>
          </p:nvPr>
        </p:nvSpPr>
        <p:spPr>
          <a:xfrm>
            <a:off x="985055" y="1524644"/>
            <a:ext cx="3859397" cy="1471548"/>
          </a:xfrm>
        </p:spPr>
        <p:txBody>
          <a:bodyPr>
            <a:normAutofit/>
          </a:bodyPr>
          <a:lstStyle/>
          <a:p>
            <a:r>
              <a:rPr lang="fr-FR" sz="2000" dirty="0"/>
              <a:t>3) </a:t>
            </a:r>
            <a:r>
              <a:rPr lang="fr-FR" sz="2000" u="sng" dirty="0"/>
              <a:t>Connectez-vous en tant que patient </a:t>
            </a:r>
            <a:r>
              <a:rPr lang="fr-FR" sz="2000" dirty="0"/>
              <a:t>:</a:t>
            </a:r>
          </a:p>
        </p:txBody>
      </p:sp>
      <p:sp>
        <p:nvSpPr>
          <p:cNvPr id="4" name="Espace réservé du texte 3">
            <a:extLst>
              <a:ext uri="{FF2B5EF4-FFF2-40B4-BE49-F238E27FC236}">
                <a16:creationId xmlns:a16="http://schemas.microsoft.com/office/drawing/2014/main" id="{1FDF2211-76AD-2953-CCA7-151CDA0C7580}"/>
              </a:ext>
            </a:extLst>
          </p:cNvPr>
          <p:cNvSpPr>
            <a:spLocks noGrp="1"/>
          </p:cNvSpPr>
          <p:nvPr>
            <p:ph type="body" sz="half" idx="2"/>
          </p:nvPr>
        </p:nvSpPr>
        <p:spPr>
          <a:xfrm>
            <a:off x="912628" y="3739387"/>
            <a:ext cx="3859397" cy="1273416"/>
          </a:xfrm>
        </p:spPr>
        <p:txBody>
          <a:bodyPr>
            <a:normAutofit/>
          </a:bodyPr>
          <a:lstStyle/>
          <a:p>
            <a:r>
              <a:rPr lang="fr-FR" sz="2000" dirty="0"/>
              <a:t>En cliquant sur « accès dossier »</a:t>
            </a:r>
          </a:p>
        </p:txBody>
      </p:sp>
      <p:sp>
        <p:nvSpPr>
          <p:cNvPr id="7" name="Flèche : droite 6">
            <a:extLst>
              <a:ext uri="{FF2B5EF4-FFF2-40B4-BE49-F238E27FC236}">
                <a16:creationId xmlns:a16="http://schemas.microsoft.com/office/drawing/2014/main" id="{504E2EA6-BF97-35B1-80BD-F8ED8813F726}"/>
              </a:ext>
            </a:extLst>
          </p:cNvPr>
          <p:cNvSpPr/>
          <p:nvPr/>
        </p:nvSpPr>
        <p:spPr>
          <a:xfrm>
            <a:off x="4367104" y="4133779"/>
            <a:ext cx="95469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Espace réservé pour une image  10">
            <a:extLst>
              <a:ext uri="{FF2B5EF4-FFF2-40B4-BE49-F238E27FC236}">
                <a16:creationId xmlns:a16="http://schemas.microsoft.com/office/drawing/2014/main" id="{F665B59B-6EFA-8BA4-B8DF-8145D40370D8}"/>
              </a:ext>
            </a:extLst>
          </p:cNvPr>
          <p:cNvPicPr>
            <a:picLocks noGrp="1" noChangeAspect="1"/>
          </p:cNvPicPr>
          <p:nvPr>
            <p:ph type="pic" idx="1"/>
          </p:nvPr>
        </p:nvPicPr>
        <p:blipFill rotWithShape="1">
          <a:blip r:embed="rId2"/>
          <a:srcRect l="8440" r="8440"/>
          <a:stretch/>
        </p:blipFill>
        <p:spPr>
          <a:xfrm>
            <a:off x="5511561" y="1302575"/>
            <a:ext cx="6169874" cy="4873625"/>
          </a:xfrm>
        </p:spPr>
      </p:pic>
    </p:spTree>
    <p:extLst>
      <p:ext uri="{BB962C8B-B14F-4D97-AF65-F5344CB8AC3E}">
        <p14:creationId xmlns:p14="http://schemas.microsoft.com/office/powerpoint/2010/main" val="1990597799"/>
      </p:ext>
    </p:extLst>
  </p:cSld>
  <p:clrMapOvr>
    <a:masterClrMapping/>
  </p:clrMapOvr>
  <p:transition spd="slow" advClick="0" advTm="7819">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782C10-57A1-8A97-307D-AAD74F25CBC6}"/>
              </a:ext>
            </a:extLst>
          </p:cNvPr>
          <p:cNvSpPr>
            <a:spLocks noGrp="1"/>
          </p:cNvSpPr>
          <p:nvPr>
            <p:ph type="title"/>
          </p:nvPr>
        </p:nvSpPr>
        <p:spPr>
          <a:xfrm>
            <a:off x="914400" y="1371600"/>
            <a:ext cx="10363200" cy="737857"/>
          </a:xfrm>
        </p:spPr>
        <p:txBody>
          <a:bodyPr>
            <a:normAutofit/>
          </a:bodyPr>
          <a:lstStyle/>
          <a:p>
            <a:r>
              <a:rPr lang="fr-FR" sz="2000" dirty="0"/>
              <a:t>5) </a:t>
            </a:r>
            <a:r>
              <a:rPr lang="fr-FR" sz="2000" u="sng" dirty="0"/>
              <a:t>Entrez les codes nécessaires</a:t>
            </a:r>
            <a:r>
              <a:rPr lang="fr-FR" sz="2000" dirty="0"/>
              <a:t> :</a:t>
            </a:r>
          </a:p>
        </p:txBody>
      </p:sp>
      <p:pic>
        <p:nvPicPr>
          <p:cNvPr id="9" name="Espace réservé du contenu 8">
            <a:extLst>
              <a:ext uri="{FF2B5EF4-FFF2-40B4-BE49-F238E27FC236}">
                <a16:creationId xmlns:a16="http://schemas.microsoft.com/office/drawing/2014/main" id="{738CF3AB-46DB-DACE-ABBB-391453D097CB}"/>
              </a:ext>
            </a:extLst>
          </p:cNvPr>
          <p:cNvPicPr>
            <a:picLocks noGrp="1" noChangeAspect="1"/>
          </p:cNvPicPr>
          <p:nvPr>
            <p:ph idx="1"/>
          </p:nvPr>
        </p:nvPicPr>
        <p:blipFill>
          <a:blip r:embed="rId2"/>
          <a:stretch>
            <a:fillRect/>
          </a:stretch>
        </p:blipFill>
        <p:spPr>
          <a:xfrm>
            <a:off x="914399" y="2245259"/>
            <a:ext cx="5375319" cy="3847583"/>
          </a:xfrm>
        </p:spPr>
      </p:pic>
      <p:sp>
        <p:nvSpPr>
          <p:cNvPr id="11" name="ZoneTexte 10">
            <a:extLst>
              <a:ext uri="{FF2B5EF4-FFF2-40B4-BE49-F238E27FC236}">
                <a16:creationId xmlns:a16="http://schemas.microsoft.com/office/drawing/2014/main" id="{2637CBA8-A871-9F03-3F89-DCF3BCDF9B9F}"/>
              </a:ext>
            </a:extLst>
          </p:cNvPr>
          <p:cNvSpPr txBox="1"/>
          <p:nvPr/>
        </p:nvSpPr>
        <p:spPr>
          <a:xfrm>
            <a:off x="6642804" y="2327073"/>
            <a:ext cx="4798243" cy="1015663"/>
          </a:xfrm>
          <a:prstGeom prst="rect">
            <a:avLst/>
          </a:prstGeom>
          <a:noFill/>
        </p:spPr>
        <p:txBody>
          <a:bodyPr wrap="square" rtlCol="0">
            <a:spAutoFit/>
          </a:bodyPr>
          <a:lstStyle/>
          <a:p>
            <a:r>
              <a:rPr lang="fr-FR" sz="2000" b="1" i="1" dirty="0"/>
              <a:t>Le numéro de dossier :</a:t>
            </a:r>
          </a:p>
          <a:p>
            <a:r>
              <a:rPr lang="fr-FR" sz="2000" dirty="0"/>
              <a:t>(il est présent sur l’étiquette de votre pochette : « accession </a:t>
            </a:r>
            <a:r>
              <a:rPr lang="fr-FR" sz="2000" dirty="0" err="1"/>
              <a:t>number</a:t>
            </a:r>
            <a:r>
              <a:rPr lang="fr-FR" sz="2000" dirty="0"/>
              <a:t> »)</a:t>
            </a:r>
          </a:p>
        </p:txBody>
      </p:sp>
      <p:sp>
        <p:nvSpPr>
          <p:cNvPr id="12" name="ZoneTexte 11">
            <a:extLst>
              <a:ext uri="{FF2B5EF4-FFF2-40B4-BE49-F238E27FC236}">
                <a16:creationId xmlns:a16="http://schemas.microsoft.com/office/drawing/2014/main" id="{25503976-F420-2F12-4F22-26BC7E9DD259}"/>
              </a:ext>
            </a:extLst>
          </p:cNvPr>
          <p:cNvSpPr txBox="1"/>
          <p:nvPr/>
        </p:nvSpPr>
        <p:spPr>
          <a:xfrm>
            <a:off x="6642804" y="3790017"/>
            <a:ext cx="4194194" cy="1015663"/>
          </a:xfrm>
          <a:prstGeom prst="rect">
            <a:avLst/>
          </a:prstGeom>
          <a:noFill/>
        </p:spPr>
        <p:txBody>
          <a:bodyPr wrap="square" rtlCol="0">
            <a:spAutoFit/>
          </a:bodyPr>
          <a:lstStyle/>
          <a:p>
            <a:r>
              <a:rPr lang="fr-FR" sz="2000" b="1" i="1" dirty="0"/>
              <a:t>Votre date de naissance : </a:t>
            </a:r>
          </a:p>
          <a:p>
            <a:r>
              <a:rPr lang="fr-FR" sz="2000" dirty="0"/>
              <a:t>JJ/MM/AAAA</a:t>
            </a:r>
          </a:p>
          <a:p>
            <a:r>
              <a:rPr lang="fr-FR" sz="2000" dirty="0"/>
              <a:t>(n’oubliez pas les « / » ! )</a:t>
            </a:r>
          </a:p>
        </p:txBody>
      </p:sp>
    </p:spTree>
    <p:extLst>
      <p:ext uri="{BB962C8B-B14F-4D97-AF65-F5344CB8AC3E}">
        <p14:creationId xmlns:p14="http://schemas.microsoft.com/office/powerpoint/2010/main" val="1512668553"/>
      </p:ext>
    </p:extLst>
  </p:cSld>
  <p:clrMapOvr>
    <a:masterClrMapping/>
  </p:clrMapOvr>
  <p:transition spd="slow" advClick="0" advTm="9913">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BA5D6-C249-8F3B-BA7A-C5534EDA422F}"/>
              </a:ext>
            </a:extLst>
          </p:cNvPr>
          <p:cNvSpPr>
            <a:spLocks noGrp="1"/>
          </p:cNvSpPr>
          <p:nvPr>
            <p:ph type="title"/>
          </p:nvPr>
        </p:nvSpPr>
        <p:spPr>
          <a:xfrm>
            <a:off x="987011" y="1195081"/>
            <a:ext cx="10363200" cy="979396"/>
          </a:xfrm>
        </p:spPr>
        <p:txBody>
          <a:bodyPr>
            <a:noAutofit/>
          </a:bodyPr>
          <a:lstStyle/>
          <a:p>
            <a:r>
              <a:rPr lang="fr-FR" sz="2000" b="1" dirty="0"/>
              <a:t>Le masque reste obligatoire dans notre centre afin de protéger les plus fragiles. </a:t>
            </a:r>
            <a:br>
              <a:rPr lang="fr-FR" sz="2000" b="1" dirty="0"/>
            </a:br>
            <a:r>
              <a:rPr lang="fr-FR" sz="2000" b="1" dirty="0"/>
              <a:t>Merci de bien vouloir le porter correctement :</a:t>
            </a:r>
          </a:p>
        </p:txBody>
      </p:sp>
      <p:pic>
        <p:nvPicPr>
          <p:cNvPr id="5" name="Espace réservé du contenu 4" descr="Une image contenant texte&#10;&#10;Description générée automatiquement">
            <a:extLst>
              <a:ext uri="{FF2B5EF4-FFF2-40B4-BE49-F238E27FC236}">
                <a16:creationId xmlns:a16="http://schemas.microsoft.com/office/drawing/2014/main" id="{D5464790-862A-F7CA-4424-3B9AACA1E4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286" y="1905016"/>
            <a:ext cx="9309839" cy="5052612"/>
          </a:xfrm>
        </p:spPr>
      </p:pic>
    </p:spTree>
    <p:extLst>
      <p:ext uri="{BB962C8B-B14F-4D97-AF65-F5344CB8AC3E}">
        <p14:creationId xmlns:p14="http://schemas.microsoft.com/office/powerpoint/2010/main" val="1468669113"/>
      </p:ext>
    </p:extLst>
  </p:cSld>
  <p:clrMapOvr>
    <a:masterClrMapping/>
  </p:clrMapOvr>
  <p:transition spd="slow" advClick="0" advTm="16597">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1F855-A07F-59DE-A373-C1A2E5C5B509}"/>
              </a:ext>
            </a:extLst>
          </p:cNvPr>
          <p:cNvSpPr>
            <a:spLocks noGrp="1"/>
          </p:cNvSpPr>
          <p:nvPr>
            <p:ph type="title"/>
          </p:nvPr>
        </p:nvSpPr>
        <p:spPr>
          <a:xfrm>
            <a:off x="914400" y="1371601"/>
            <a:ext cx="10363200" cy="579748"/>
          </a:xfrm>
        </p:spPr>
        <p:txBody>
          <a:bodyPr>
            <a:normAutofit/>
          </a:bodyPr>
          <a:lstStyle/>
          <a:p>
            <a:r>
              <a:rPr lang="fr-FR" sz="2000" dirty="0"/>
              <a:t>6) </a:t>
            </a:r>
            <a:r>
              <a:rPr lang="fr-FR" sz="2000" u="sng" dirty="0"/>
              <a:t>Vous pouvez désormais accéder au compte rendu</a:t>
            </a:r>
            <a:r>
              <a:rPr lang="fr-FR" sz="2000" dirty="0"/>
              <a:t> :</a:t>
            </a:r>
          </a:p>
        </p:txBody>
      </p:sp>
      <p:pic>
        <p:nvPicPr>
          <p:cNvPr id="5" name="Espace réservé du contenu 4">
            <a:extLst>
              <a:ext uri="{FF2B5EF4-FFF2-40B4-BE49-F238E27FC236}">
                <a16:creationId xmlns:a16="http://schemas.microsoft.com/office/drawing/2014/main" id="{28B66157-86E7-19F7-0991-96505A38D7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092" y="1791093"/>
            <a:ext cx="8804635" cy="4609707"/>
          </a:xfrm>
        </p:spPr>
      </p:pic>
    </p:spTree>
    <p:extLst>
      <p:ext uri="{BB962C8B-B14F-4D97-AF65-F5344CB8AC3E}">
        <p14:creationId xmlns:p14="http://schemas.microsoft.com/office/powerpoint/2010/main" val="3139353197"/>
      </p:ext>
    </p:extLst>
  </p:cSld>
  <p:clrMapOvr>
    <a:masterClrMapping/>
  </p:clrMapOvr>
  <p:transition spd="slow" advClick="0" advTm="20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4B24C-00DF-1ABE-6E19-764E65D35EFF}"/>
              </a:ext>
            </a:extLst>
          </p:cNvPr>
          <p:cNvSpPr>
            <a:spLocks noGrp="1"/>
          </p:cNvSpPr>
          <p:nvPr>
            <p:ph type="title"/>
          </p:nvPr>
        </p:nvSpPr>
        <p:spPr>
          <a:xfrm>
            <a:off x="914399" y="1293962"/>
            <a:ext cx="10363200" cy="1314443"/>
          </a:xfrm>
          <a:noFill/>
        </p:spPr>
        <p:txBody>
          <a:bodyPr>
            <a:normAutofit/>
          </a:bodyPr>
          <a:lstStyle/>
          <a:p>
            <a:r>
              <a:rPr lang="fr-FR" sz="3200" b="1" dirty="0"/>
              <a:t>Nous allons bientôt réaliser l’enregistrement de votre dossier, merci de bien vouloir préparer :</a:t>
            </a:r>
          </a:p>
        </p:txBody>
      </p:sp>
      <p:sp>
        <p:nvSpPr>
          <p:cNvPr id="3" name="Espace réservé du contenu 2">
            <a:extLst>
              <a:ext uri="{FF2B5EF4-FFF2-40B4-BE49-F238E27FC236}">
                <a16:creationId xmlns:a16="http://schemas.microsoft.com/office/drawing/2014/main" id="{97F9A0FA-5212-BF09-6B3C-D11C9C4D1633}"/>
              </a:ext>
            </a:extLst>
          </p:cNvPr>
          <p:cNvSpPr>
            <a:spLocks noGrp="1"/>
          </p:cNvSpPr>
          <p:nvPr>
            <p:ph idx="1"/>
          </p:nvPr>
        </p:nvSpPr>
        <p:spPr/>
        <p:txBody>
          <a:bodyPr>
            <a:normAutofit lnSpcReduction="10000"/>
          </a:bodyPr>
          <a:lstStyle/>
          <a:p>
            <a:pPr>
              <a:buFontTx/>
              <a:buChar char="-"/>
            </a:pPr>
            <a:r>
              <a:rPr lang="fr-FR" dirty="0"/>
              <a:t>Votre carte vitale,</a:t>
            </a:r>
          </a:p>
          <a:p>
            <a:pPr>
              <a:buFontTx/>
              <a:buChar char="-"/>
            </a:pPr>
            <a:r>
              <a:rPr lang="fr-FR" dirty="0"/>
              <a:t>Votre ordonnance,</a:t>
            </a:r>
          </a:p>
          <a:p>
            <a:pPr>
              <a:buFontTx/>
              <a:buChar char="-"/>
            </a:pPr>
            <a:r>
              <a:rPr lang="fr-FR" dirty="0"/>
              <a:t>Le questionnaire pour le scanner ou l’IRM </a:t>
            </a:r>
            <a:r>
              <a:rPr lang="fr-FR" dirty="0">
                <a:solidFill>
                  <a:schemeClr val="accent1">
                    <a:lumMod val="75000"/>
                  </a:schemeClr>
                </a:solidFill>
              </a:rPr>
              <a:t>(des exemplaires sont à votre disposition sur le comptoir du secrétariat)</a:t>
            </a:r>
            <a:r>
              <a:rPr lang="fr-FR" dirty="0"/>
              <a:t>,</a:t>
            </a:r>
          </a:p>
          <a:p>
            <a:pPr>
              <a:buFontTx/>
              <a:buChar char="-"/>
            </a:pPr>
            <a:r>
              <a:rPr lang="fr-FR" dirty="0"/>
              <a:t>Les bilans sanguins demandés lors de la prise de rendez-vous,</a:t>
            </a:r>
          </a:p>
          <a:p>
            <a:pPr>
              <a:buFontTx/>
              <a:buChar char="-"/>
            </a:pPr>
            <a:r>
              <a:rPr lang="fr-FR" dirty="0"/>
              <a:t>Les précédents examens réalisés en rapport avec celui que vous venez passer aujourd’hui.</a:t>
            </a:r>
          </a:p>
        </p:txBody>
      </p:sp>
    </p:spTree>
    <p:extLst>
      <p:ext uri="{BB962C8B-B14F-4D97-AF65-F5344CB8AC3E}">
        <p14:creationId xmlns:p14="http://schemas.microsoft.com/office/powerpoint/2010/main" val="3494856889"/>
      </p:ext>
    </p:extLst>
  </p:cSld>
  <p:clrMapOvr>
    <a:masterClrMapping/>
  </p:clrMapOvr>
  <p:transition spd="slow" advClick="0" advTm="24205">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BB67E7-C1FB-9CA1-03EA-8DC43B00AC01}"/>
              </a:ext>
            </a:extLst>
          </p:cNvPr>
          <p:cNvSpPr>
            <a:spLocks noGrp="1"/>
          </p:cNvSpPr>
          <p:nvPr>
            <p:ph type="title"/>
          </p:nvPr>
        </p:nvSpPr>
        <p:spPr>
          <a:xfrm>
            <a:off x="912628" y="1195619"/>
            <a:ext cx="4270560" cy="1471548"/>
          </a:xfrm>
        </p:spPr>
        <p:txBody>
          <a:bodyPr>
            <a:noAutofit/>
          </a:bodyPr>
          <a:lstStyle/>
          <a:p>
            <a:r>
              <a:rPr lang="fr-FR" sz="2800" b="1" dirty="0"/>
              <a:t>Le scanner (ou tomodensitométrie)</a:t>
            </a:r>
            <a:br>
              <a:rPr lang="fr-FR" sz="2800" b="1" dirty="0"/>
            </a:br>
            <a:br>
              <a:rPr lang="fr-FR" sz="2800" b="1" dirty="0"/>
            </a:br>
            <a:endParaRPr lang="fr-FR" sz="2800" b="1" dirty="0"/>
          </a:p>
        </p:txBody>
      </p:sp>
      <p:sp>
        <p:nvSpPr>
          <p:cNvPr id="4" name="Espace réservé du texte 3">
            <a:extLst>
              <a:ext uri="{FF2B5EF4-FFF2-40B4-BE49-F238E27FC236}">
                <a16:creationId xmlns:a16="http://schemas.microsoft.com/office/drawing/2014/main" id="{A20CDD3B-A56E-936B-2B06-1C06B851E52F}"/>
              </a:ext>
            </a:extLst>
          </p:cNvPr>
          <p:cNvSpPr>
            <a:spLocks noGrp="1"/>
          </p:cNvSpPr>
          <p:nvPr>
            <p:ph type="body" sz="half" idx="2"/>
          </p:nvPr>
        </p:nvSpPr>
        <p:spPr>
          <a:xfrm>
            <a:off x="912627" y="1770610"/>
            <a:ext cx="5247103" cy="4389120"/>
          </a:xfrm>
        </p:spPr>
        <p:txBody>
          <a:bodyPr>
            <a:noAutofit/>
          </a:bodyPr>
          <a:lstStyle/>
          <a:p>
            <a:endParaRPr lang="fr-FR" sz="1800" dirty="0"/>
          </a:p>
          <a:p>
            <a:r>
              <a:rPr lang="fr-FR" dirty="0"/>
              <a:t>C’est un large anneau muni d’un tube émetteur de rayons X et de capteurs numériques reliés à un ordinateur.</a:t>
            </a:r>
          </a:p>
          <a:p>
            <a:r>
              <a:rPr lang="fr-FR" dirty="0"/>
              <a:t>Les séquences d’images traitées par ce dernier permettent une analyse en « coupes fines » en 3 dimensions.</a:t>
            </a:r>
          </a:p>
          <a:p>
            <a:r>
              <a:rPr lang="fr-FR" dirty="0"/>
              <a:t>Nous avons la chance de disposer d’un scanner « faible  dose », ce qui permet de limiter au maximum l’exposition du corps à l’irradiation induite par la machine.</a:t>
            </a:r>
          </a:p>
          <a:p>
            <a:r>
              <a:rPr lang="fr-FR" dirty="0">
                <a:solidFill>
                  <a:schemeClr val="accent1">
                    <a:lumMod val="50000"/>
                  </a:schemeClr>
                </a:solidFill>
              </a:rPr>
              <a:t>Mesdames, si vous allaitez votre enfant, êtes enceintes ou susceptibles de l’être merci de nous le signaler.</a:t>
            </a:r>
            <a:endParaRPr lang="fr-FR" dirty="0"/>
          </a:p>
        </p:txBody>
      </p:sp>
      <p:pic>
        <p:nvPicPr>
          <p:cNvPr id="5" name="Espace réservé pour une image  4">
            <a:extLst>
              <a:ext uri="{FF2B5EF4-FFF2-40B4-BE49-F238E27FC236}">
                <a16:creationId xmlns:a16="http://schemas.microsoft.com/office/drawing/2014/main" id="{15DA6F47-2DE6-378D-02E3-FF456A988A3D}"/>
              </a:ext>
            </a:extLst>
          </p:cNvPr>
          <p:cNvPicPr>
            <a:picLocks noGrp="1" noChangeAspect="1"/>
          </p:cNvPicPr>
          <p:nvPr>
            <p:ph type="pic" idx="1"/>
          </p:nvPr>
        </p:nvPicPr>
        <p:blipFill>
          <a:blip r:embed="rId2" cstate="hqprint">
            <a:extLst>
              <a:ext uri="{28A0092B-C50C-407E-A947-70E740481C1C}">
                <a14:useLocalDpi xmlns:a14="http://schemas.microsoft.com/office/drawing/2010/main" val="0"/>
              </a:ext>
            </a:extLst>
          </a:blip>
          <a:srcRect l="2508" r="2508"/>
          <a:stretch>
            <a:fillRect/>
          </a:stretch>
        </p:blipFill>
        <p:spPr>
          <a:xfrm>
            <a:off x="6217920" y="1286105"/>
            <a:ext cx="5522682" cy="4873625"/>
          </a:xfrm>
        </p:spPr>
      </p:pic>
      <p:sp>
        <p:nvSpPr>
          <p:cNvPr id="15" name="ZoneTexte 14">
            <a:extLst>
              <a:ext uri="{FF2B5EF4-FFF2-40B4-BE49-F238E27FC236}">
                <a16:creationId xmlns:a16="http://schemas.microsoft.com/office/drawing/2014/main" id="{20946C42-97E7-BF8C-8173-E0FF1A63F2FA}"/>
              </a:ext>
            </a:extLst>
          </p:cNvPr>
          <p:cNvSpPr txBox="1"/>
          <p:nvPr/>
        </p:nvSpPr>
        <p:spPr>
          <a:xfrm>
            <a:off x="10216342" y="6334780"/>
            <a:ext cx="1975658" cy="523220"/>
          </a:xfrm>
          <a:prstGeom prst="rect">
            <a:avLst/>
          </a:prstGeom>
          <a:noFill/>
        </p:spPr>
        <p:txBody>
          <a:bodyPr wrap="square">
            <a:spAutoFit/>
          </a:bodyPr>
          <a:lstStyle/>
          <a:p>
            <a:r>
              <a:rPr kumimoji="0" lang="fr-FR" sz="2800" b="0" i="0" u="none" strike="noStrike" kern="1200" cap="none" spc="0" normalizeH="0" baseline="0" noProof="0" dirty="0">
                <a:ln w="0"/>
                <a:solidFill>
                  <a:srgbClr val="C3724D">
                    <a:lumMod val="50000"/>
                  </a:srgbClr>
                </a:solidFill>
                <a:effectLst>
                  <a:reflection blurRad="6350" stA="53000" endA="300" endPos="35500" dir="5400000" sy="-90000" algn="bl" rotWithShape="0"/>
                </a:effectLst>
                <a:uLnTx/>
                <a:uFillTx/>
                <a:latin typeface="Grandview Display"/>
                <a:ea typeface="+mn-ea"/>
                <a:cs typeface="+mn-cs"/>
              </a:rPr>
              <a:t>SCANNER</a:t>
            </a:r>
            <a:endParaRPr lang="fr-FR" dirty="0"/>
          </a:p>
        </p:txBody>
      </p:sp>
    </p:spTree>
    <p:extLst>
      <p:ext uri="{BB962C8B-B14F-4D97-AF65-F5344CB8AC3E}">
        <p14:creationId xmlns:p14="http://schemas.microsoft.com/office/powerpoint/2010/main" val="3440470919"/>
      </p:ext>
    </p:extLst>
  </p:cSld>
  <p:clrMapOvr>
    <a:masterClrMapping/>
  </p:clrMapOvr>
  <p:transition spd="slow" advClick="0" advTm="18556">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E6DB6F-E4B8-4FE2-DFF2-3B33DBCA0FFF}"/>
              </a:ext>
            </a:extLst>
          </p:cNvPr>
          <p:cNvSpPr>
            <a:spLocks noGrp="1"/>
          </p:cNvSpPr>
          <p:nvPr>
            <p:ph type="title"/>
          </p:nvPr>
        </p:nvSpPr>
        <p:spPr>
          <a:xfrm>
            <a:off x="960578" y="1108506"/>
            <a:ext cx="6466765" cy="791370"/>
          </a:xfrm>
        </p:spPr>
        <p:txBody>
          <a:bodyPr>
            <a:normAutofit/>
          </a:bodyPr>
          <a:lstStyle/>
          <a:p>
            <a:r>
              <a:rPr lang="fr-FR" sz="2800" b="1" dirty="0"/>
              <a:t>Comment va se dérouler l’examen ?</a:t>
            </a:r>
          </a:p>
        </p:txBody>
      </p:sp>
      <p:sp>
        <p:nvSpPr>
          <p:cNvPr id="4" name="Espace réservé du texte 3">
            <a:extLst>
              <a:ext uri="{FF2B5EF4-FFF2-40B4-BE49-F238E27FC236}">
                <a16:creationId xmlns:a16="http://schemas.microsoft.com/office/drawing/2014/main" id="{8EC69C35-1D68-C01D-D396-76EC3AB174CC}"/>
              </a:ext>
            </a:extLst>
          </p:cNvPr>
          <p:cNvSpPr>
            <a:spLocks noGrp="1"/>
          </p:cNvSpPr>
          <p:nvPr>
            <p:ph type="body" sz="half" idx="2"/>
          </p:nvPr>
        </p:nvSpPr>
        <p:spPr>
          <a:xfrm>
            <a:off x="960578" y="1718407"/>
            <a:ext cx="5471003" cy="4030949"/>
          </a:xfrm>
        </p:spPr>
        <p:txBody>
          <a:bodyPr>
            <a:noAutofit/>
          </a:bodyPr>
          <a:lstStyle/>
          <a:p>
            <a:r>
              <a:rPr lang="fr-FR" sz="2000" dirty="0"/>
              <a:t>Après l’enregistrement de votre dossier, vous allez être appelé par un manipulateur en radiologie.</a:t>
            </a:r>
          </a:p>
          <a:p>
            <a:r>
              <a:rPr lang="fr-FR" sz="2000" dirty="0"/>
              <a:t>Celui-ci vous accompagnera en cabine et vous questionnera de nouveau sur votre état de santé.</a:t>
            </a:r>
          </a:p>
          <a:p>
            <a:r>
              <a:rPr lang="fr-FR" sz="2000" dirty="0"/>
              <a:t>Vous serez ensuite invité à déposer vos objets métalliques, accessoires, et à retirer certains </a:t>
            </a:r>
            <a:r>
              <a:rPr lang="fr-FR" sz="2000" dirty="0" err="1"/>
              <a:t>vêtements.</a:t>
            </a:r>
            <a:r>
              <a:rPr lang="fr-FR" sz="2000" b="1" dirty="0" err="1">
                <a:solidFill>
                  <a:schemeClr val="accent1">
                    <a:lumMod val="50000"/>
                  </a:schemeClr>
                </a:solidFill>
              </a:rPr>
              <a:t>Votre</a:t>
            </a:r>
            <a:r>
              <a:rPr lang="fr-FR" sz="2000" b="1" dirty="0">
                <a:solidFill>
                  <a:schemeClr val="accent1">
                    <a:lumMod val="50000"/>
                  </a:schemeClr>
                </a:solidFill>
              </a:rPr>
              <a:t> masque lui doit être conservé correctement sur le visage</a:t>
            </a:r>
            <a:r>
              <a:rPr lang="fr-FR" sz="2000" b="1" dirty="0"/>
              <a:t>.</a:t>
            </a:r>
          </a:p>
        </p:txBody>
      </p:sp>
      <p:pic>
        <p:nvPicPr>
          <p:cNvPr id="5" name="Image 4">
            <a:extLst>
              <a:ext uri="{FF2B5EF4-FFF2-40B4-BE49-F238E27FC236}">
                <a16:creationId xmlns:a16="http://schemas.microsoft.com/office/drawing/2014/main" id="{BE472FF7-D8D9-0DF2-99B0-4689A17DEA49}"/>
              </a:ext>
            </a:extLst>
          </p:cNvPr>
          <p:cNvPicPr>
            <a:picLocks noChangeAspect="1"/>
          </p:cNvPicPr>
          <p:nvPr/>
        </p:nvPicPr>
        <p:blipFill>
          <a:blip r:embed="rId2"/>
          <a:stretch>
            <a:fillRect/>
          </a:stretch>
        </p:blipFill>
        <p:spPr>
          <a:xfrm>
            <a:off x="9434862" y="4281676"/>
            <a:ext cx="2091084" cy="2167268"/>
          </a:xfrm>
          <a:prstGeom prst="rect">
            <a:avLst/>
          </a:prstGeom>
        </p:spPr>
      </p:pic>
      <p:pic>
        <p:nvPicPr>
          <p:cNvPr id="6" name="Image 5">
            <a:extLst>
              <a:ext uri="{FF2B5EF4-FFF2-40B4-BE49-F238E27FC236}">
                <a16:creationId xmlns:a16="http://schemas.microsoft.com/office/drawing/2014/main" id="{6F6CEF1A-3F03-7E78-8A9A-EC11125A1D96}"/>
              </a:ext>
            </a:extLst>
          </p:cNvPr>
          <p:cNvPicPr>
            <a:picLocks noChangeAspect="1"/>
          </p:cNvPicPr>
          <p:nvPr/>
        </p:nvPicPr>
        <p:blipFill>
          <a:blip r:embed="rId3"/>
          <a:stretch>
            <a:fillRect/>
          </a:stretch>
        </p:blipFill>
        <p:spPr>
          <a:xfrm>
            <a:off x="6527722" y="3429000"/>
            <a:ext cx="2587681" cy="2531661"/>
          </a:xfrm>
          <a:prstGeom prst="rect">
            <a:avLst/>
          </a:prstGeom>
        </p:spPr>
      </p:pic>
      <p:pic>
        <p:nvPicPr>
          <p:cNvPr id="7" name="Image 6">
            <a:extLst>
              <a:ext uri="{FF2B5EF4-FFF2-40B4-BE49-F238E27FC236}">
                <a16:creationId xmlns:a16="http://schemas.microsoft.com/office/drawing/2014/main" id="{BE694FF1-4166-F6B4-49DC-8030D39D7F2C}"/>
              </a:ext>
            </a:extLst>
          </p:cNvPr>
          <p:cNvPicPr>
            <a:picLocks noChangeAspect="1"/>
          </p:cNvPicPr>
          <p:nvPr/>
        </p:nvPicPr>
        <p:blipFill>
          <a:blip r:embed="rId4"/>
          <a:stretch>
            <a:fillRect/>
          </a:stretch>
        </p:blipFill>
        <p:spPr>
          <a:xfrm>
            <a:off x="8499755" y="1162121"/>
            <a:ext cx="3174442" cy="3119555"/>
          </a:xfrm>
          <a:prstGeom prst="rect">
            <a:avLst/>
          </a:prstGeom>
        </p:spPr>
      </p:pic>
    </p:spTree>
    <p:extLst>
      <p:ext uri="{BB962C8B-B14F-4D97-AF65-F5344CB8AC3E}">
        <p14:creationId xmlns:p14="http://schemas.microsoft.com/office/powerpoint/2010/main" val="1075472598"/>
      </p:ext>
    </p:extLst>
  </p:cSld>
  <p:clrMapOvr>
    <a:masterClrMapping/>
  </p:clrMapOvr>
  <p:transition spd="slow" advClick="0" advTm="26161">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73D86-8492-CEF8-9EF3-5CD8A60C029C}"/>
              </a:ext>
            </a:extLst>
          </p:cNvPr>
          <p:cNvSpPr>
            <a:spLocks noGrp="1"/>
          </p:cNvSpPr>
          <p:nvPr>
            <p:ph type="title"/>
          </p:nvPr>
        </p:nvSpPr>
        <p:spPr>
          <a:xfrm>
            <a:off x="869496" y="1204246"/>
            <a:ext cx="3859397" cy="1471548"/>
          </a:xfrm>
        </p:spPr>
        <p:txBody>
          <a:bodyPr>
            <a:normAutofit/>
          </a:bodyPr>
          <a:lstStyle/>
          <a:p>
            <a:r>
              <a:rPr lang="fr-FR" sz="2800" b="1" dirty="0"/>
              <a:t>Durant l’examen :</a:t>
            </a:r>
          </a:p>
        </p:txBody>
      </p:sp>
      <p:pic>
        <p:nvPicPr>
          <p:cNvPr id="7" name="Espace réservé du contenu 6">
            <a:extLst>
              <a:ext uri="{FF2B5EF4-FFF2-40B4-BE49-F238E27FC236}">
                <a16:creationId xmlns:a16="http://schemas.microsoft.com/office/drawing/2014/main" id="{DADE43E1-2D8A-8ED9-9ED1-EC9B42132182}"/>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463109" y="1309415"/>
            <a:ext cx="4130863" cy="4865687"/>
          </a:xfrm>
        </p:spPr>
      </p:pic>
      <p:sp>
        <p:nvSpPr>
          <p:cNvPr id="4" name="Espace réservé du texte 3">
            <a:extLst>
              <a:ext uri="{FF2B5EF4-FFF2-40B4-BE49-F238E27FC236}">
                <a16:creationId xmlns:a16="http://schemas.microsoft.com/office/drawing/2014/main" id="{169F8BF9-6C8A-B65A-4E41-DD4F83185081}"/>
              </a:ext>
            </a:extLst>
          </p:cNvPr>
          <p:cNvSpPr>
            <a:spLocks noGrp="1"/>
          </p:cNvSpPr>
          <p:nvPr>
            <p:ph type="body" sz="half" idx="2"/>
          </p:nvPr>
        </p:nvSpPr>
        <p:spPr>
          <a:xfrm>
            <a:off x="869496" y="1762781"/>
            <a:ext cx="5628637" cy="4571999"/>
          </a:xfrm>
        </p:spPr>
        <p:txBody>
          <a:bodyPr>
            <a:normAutofit lnSpcReduction="10000"/>
          </a:bodyPr>
          <a:lstStyle/>
          <a:p>
            <a:r>
              <a:rPr lang="fr-FR" sz="2200" dirty="0"/>
              <a:t>Une fois prêt, vous êtes accompagné dans la salle du scanner.</a:t>
            </a:r>
          </a:p>
          <a:p>
            <a:r>
              <a:rPr lang="fr-FR" sz="2200" dirty="0"/>
              <a:t>Vous êtes alors invité à vous installer sur la table d’examen. Celle-ci fera des allers retours dans l’anneau durant l’examen. </a:t>
            </a:r>
            <a:r>
              <a:rPr lang="fr-FR" sz="2200" dirty="0">
                <a:solidFill>
                  <a:schemeClr val="accent1">
                    <a:lumMod val="50000"/>
                  </a:schemeClr>
                </a:solidFill>
              </a:rPr>
              <a:t>Il est important de rester immobile, ne vous inquiétez pas du bruit émis par l’appareil, cela est normal.</a:t>
            </a:r>
          </a:p>
          <a:p>
            <a:r>
              <a:rPr lang="fr-FR" sz="2200" dirty="0"/>
              <a:t>Durant l’examen, le manipulateur se tient derrière la vitre au côté du radiologue et communique avec vous si besoin.</a:t>
            </a:r>
          </a:p>
          <a:p>
            <a:endParaRPr lang="fr-FR" dirty="0"/>
          </a:p>
        </p:txBody>
      </p:sp>
      <p:sp>
        <p:nvSpPr>
          <p:cNvPr id="5" name="Rectangle 4">
            <a:extLst>
              <a:ext uri="{FF2B5EF4-FFF2-40B4-BE49-F238E27FC236}">
                <a16:creationId xmlns:a16="http://schemas.microsoft.com/office/drawing/2014/main" id="{5E4C1E1B-E2C6-7E6D-8134-5EFEB6A528D4}"/>
              </a:ext>
            </a:extLst>
          </p:cNvPr>
          <p:cNvSpPr/>
          <p:nvPr/>
        </p:nvSpPr>
        <p:spPr>
          <a:xfrm flipH="1">
            <a:off x="10169238" y="6334780"/>
            <a:ext cx="2022762" cy="523220"/>
          </a:xfrm>
          <a:prstGeom prst="rect">
            <a:avLst/>
          </a:prstGeom>
          <a:noFill/>
        </p:spPr>
        <p:txBody>
          <a:bodyPr wrap="square" lIns="91440" tIns="45720" rIns="91440" bIns="45720">
            <a:spAutoFit/>
          </a:bodyPr>
          <a:lstStyle/>
          <a:p>
            <a:pPr algn="ctr"/>
            <a:r>
              <a:rPr lang="fr-FR" sz="2800" b="0" cap="none" spc="0" dirty="0">
                <a:ln w="0"/>
                <a:solidFill>
                  <a:schemeClr val="accent1">
                    <a:lumMod val="50000"/>
                  </a:schemeClr>
                </a:solidFill>
                <a:effectLst>
                  <a:reflection blurRad="6350" stA="53000" endA="300" endPos="35500" dir="5400000" sy="-90000" algn="bl" rotWithShape="0"/>
                </a:effectLst>
              </a:rPr>
              <a:t>SCANNER</a:t>
            </a:r>
          </a:p>
        </p:txBody>
      </p:sp>
    </p:spTree>
    <p:extLst>
      <p:ext uri="{BB962C8B-B14F-4D97-AF65-F5344CB8AC3E}">
        <p14:creationId xmlns:p14="http://schemas.microsoft.com/office/powerpoint/2010/main" val="3079091674"/>
      </p:ext>
    </p:extLst>
  </p:cSld>
  <p:clrMapOvr>
    <a:masterClrMapping/>
  </p:clrMapOvr>
  <p:transition spd="slow" advClick="0" advTm="22087">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B56ACAA-9A97-697D-26EF-FF71C5679E2B}"/>
              </a:ext>
            </a:extLst>
          </p:cNvPr>
          <p:cNvSpPr txBox="1"/>
          <p:nvPr/>
        </p:nvSpPr>
        <p:spPr>
          <a:xfrm>
            <a:off x="791630" y="1134720"/>
            <a:ext cx="11728174" cy="4832092"/>
          </a:xfrm>
          <a:prstGeom prst="rect">
            <a:avLst/>
          </a:prstGeom>
          <a:noFill/>
        </p:spPr>
        <p:txBody>
          <a:bodyPr wrap="square">
            <a:spAutoFit/>
          </a:bodyPr>
          <a:lstStyle/>
          <a:p>
            <a:r>
              <a:rPr lang="fr-FR" sz="2800" b="1" dirty="0"/>
              <a:t>Le produit de contraste :</a:t>
            </a:r>
          </a:p>
          <a:p>
            <a:endParaRPr lang="fr-FR" sz="2000" dirty="0"/>
          </a:p>
          <a:p>
            <a:r>
              <a:rPr lang="fr-FR" sz="2000" dirty="0"/>
              <a:t>L’injection d’un produit de contraste iodé peut être envisagée par le radiologue au cours de l’examen afin d’améliorer la visibilité de la zone étudiée (cette substance opacifie les vaisseaux sanguins et imprègne les tissus).</a:t>
            </a:r>
          </a:p>
          <a:p>
            <a:endParaRPr lang="fr-FR" sz="2000" dirty="0"/>
          </a:p>
          <a:p>
            <a:r>
              <a:rPr lang="fr-FR" sz="2000" dirty="0">
                <a:solidFill>
                  <a:schemeClr val="accent1">
                    <a:lumMod val="50000"/>
                  </a:schemeClr>
                </a:solidFill>
              </a:rPr>
              <a:t>Si vous avez plus de 60 ans un dosage de créatininémie sanguine vous a été demandé afin de s’assurer du bon fonctionnement de vos reins avant l’injection (pour qu’ils éliminent correctement le produit).</a:t>
            </a:r>
          </a:p>
          <a:p>
            <a:endParaRPr lang="fr-FR" sz="2000" dirty="0"/>
          </a:p>
          <a:p>
            <a:r>
              <a:rPr lang="fr-FR" sz="2000" dirty="0"/>
              <a:t>Il est possible que ce produit vous fasse ressentir :</a:t>
            </a:r>
          </a:p>
          <a:p>
            <a:pPr marL="285750" indent="-285750">
              <a:buFontTx/>
              <a:buChar char="-"/>
            </a:pPr>
            <a:r>
              <a:rPr lang="fr-FR" sz="2000" dirty="0"/>
              <a:t>Un goût « métallique » dans la bouche lors de l’injection,</a:t>
            </a:r>
          </a:p>
          <a:p>
            <a:pPr marL="285750" indent="-285750">
              <a:buFontTx/>
              <a:buChar char="-"/>
            </a:pPr>
            <a:r>
              <a:rPr lang="fr-FR" sz="2000" dirty="0"/>
              <a:t>Une sensation de chaleur dans tout le corps,</a:t>
            </a:r>
          </a:p>
          <a:p>
            <a:pPr marL="285750" indent="-285750">
              <a:buFontTx/>
              <a:buChar char="-"/>
            </a:pPr>
            <a:r>
              <a:rPr lang="fr-FR" sz="2000" dirty="0"/>
              <a:t>Des nausées pendant quelques secondes (dans de rares cas des vomissements).</a:t>
            </a:r>
          </a:p>
          <a:p>
            <a:endParaRPr lang="fr-FR" dirty="0"/>
          </a:p>
        </p:txBody>
      </p:sp>
      <p:sp>
        <p:nvSpPr>
          <p:cNvPr id="5" name="ZoneTexte 4">
            <a:extLst>
              <a:ext uri="{FF2B5EF4-FFF2-40B4-BE49-F238E27FC236}">
                <a16:creationId xmlns:a16="http://schemas.microsoft.com/office/drawing/2014/main" id="{6064EB4C-A51F-2B57-4518-16117D524521}"/>
              </a:ext>
            </a:extLst>
          </p:cNvPr>
          <p:cNvSpPr txBox="1"/>
          <p:nvPr/>
        </p:nvSpPr>
        <p:spPr>
          <a:xfrm>
            <a:off x="10232967" y="6340825"/>
            <a:ext cx="1959033" cy="523220"/>
          </a:xfrm>
          <a:prstGeom prst="rect">
            <a:avLst/>
          </a:prstGeom>
          <a:noFill/>
        </p:spPr>
        <p:txBody>
          <a:bodyPr wrap="square">
            <a:spAutoFit/>
          </a:bodyPr>
          <a:lstStyle/>
          <a:p>
            <a:r>
              <a:rPr lang="fr-FR" sz="2800" b="0" cap="none" spc="0" dirty="0">
                <a:ln w="0"/>
                <a:solidFill>
                  <a:schemeClr val="accent1">
                    <a:lumMod val="50000"/>
                  </a:schemeClr>
                </a:solidFill>
                <a:effectLst>
                  <a:reflection blurRad="6350" stA="53000" endA="300" endPos="35500" dir="5400000" sy="-90000" algn="bl" rotWithShape="0"/>
                </a:effectLst>
              </a:rPr>
              <a:t>SCANNER</a:t>
            </a:r>
            <a:endParaRPr lang="fr-FR" sz="2800" dirty="0"/>
          </a:p>
        </p:txBody>
      </p:sp>
    </p:spTree>
    <p:extLst>
      <p:ext uri="{BB962C8B-B14F-4D97-AF65-F5344CB8AC3E}">
        <p14:creationId xmlns:p14="http://schemas.microsoft.com/office/powerpoint/2010/main" val="2772663213"/>
      </p:ext>
    </p:extLst>
  </p:cSld>
  <p:clrMapOvr>
    <a:masterClrMapping/>
  </p:clrMapOvr>
  <p:transition spd="slow" advClick="0" advTm="44154">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FE382-10F6-974E-6790-9BB3B291A903}"/>
              </a:ext>
            </a:extLst>
          </p:cNvPr>
          <p:cNvSpPr>
            <a:spLocks noGrp="1"/>
          </p:cNvSpPr>
          <p:nvPr>
            <p:ph type="ctrTitle"/>
          </p:nvPr>
        </p:nvSpPr>
        <p:spPr>
          <a:xfrm>
            <a:off x="875684" y="1186873"/>
            <a:ext cx="10909916" cy="616048"/>
          </a:xfrm>
        </p:spPr>
        <p:txBody>
          <a:bodyPr>
            <a:normAutofit fontScale="90000"/>
          </a:bodyPr>
          <a:lstStyle/>
          <a:p>
            <a:r>
              <a:rPr lang="fr-FR" sz="3100" b="1" dirty="0"/>
              <a:t>Après l’examen :</a:t>
            </a:r>
            <a:br>
              <a:rPr lang="fr-FR" sz="2200" b="1" dirty="0"/>
            </a:br>
            <a:br>
              <a:rPr lang="fr-FR" sz="2200" b="1" dirty="0"/>
            </a:br>
            <a:r>
              <a:rPr lang="fr-FR" sz="2200" dirty="0"/>
              <a:t>Vous êtes invités à patienter dans la même salle d’attente afin de récupérer la pochette de votre examen.</a:t>
            </a:r>
            <a:br>
              <a:rPr lang="fr-FR" sz="2200" dirty="0"/>
            </a:br>
            <a:br>
              <a:rPr lang="fr-FR" sz="2200" dirty="0"/>
            </a:br>
            <a:r>
              <a:rPr lang="fr-FR" sz="2200" dirty="0"/>
              <a:t>Celle-ci comporte dans la majorité des cas un cd-rom et les planches principales d’images de la zone étudiée.</a:t>
            </a:r>
            <a:br>
              <a:rPr lang="fr-FR" sz="2200" dirty="0"/>
            </a:br>
            <a:r>
              <a:rPr lang="fr-FR" sz="2200" dirty="0"/>
              <a:t>Le radiologue peut avoir besoin de temps pour réaliser votre compte rendu, notamment s’il faut faire une étude comparative de la zone (c’est pourquoi il est important d’apporter vos précédents examens). Il sera dans ce cas nécessaire alors de le télécharger de chez vous via le site prévu à cet effet.</a:t>
            </a:r>
            <a:br>
              <a:rPr lang="fr-FR" sz="2200" dirty="0"/>
            </a:br>
            <a:r>
              <a:rPr lang="fr-FR" sz="2200" dirty="0"/>
              <a:t>L’interprétation des images réalisée par le radiologue est à apporter au médecin prescripteur de l’examen afin de faire le point avec lui sur la suite à donner à l’étude de votre pathologie.</a:t>
            </a:r>
            <a:br>
              <a:rPr lang="fr-FR" sz="2200" dirty="0"/>
            </a:br>
            <a:br>
              <a:rPr lang="fr-FR" sz="2200" dirty="0"/>
            </a:br>
            <a:r>
              <a:rPr lang="fr-FR" sz="2200" dirty="0">
                <a:solidFill>
                  <a:schemeClr val="accent1">
                    <a:lumMod val="50000"/>
                  </a:schemeClr>
                </a:solidFill>
              </a:rPr>
              <a:t>De retour chez vous, veillez à bien vous hydrater au cours de la journée afin d’éliminer le produit de contraste, notamment si vous souffrez de diabète ou si votre fonction rénale est un peu perturbée.</a:t>
            </a:r>
            <a:br>
              <a:rPr lang="fr-FR" sz="2400" dirty="0"/>
            </a:br>
            <a:br>
              <a:rPr lang="fr-FR" sz="2200" dirty="0"/>
            </a:br>
            <a:br>
              <a:rPr lang="fr-FR" sz="2200" dirty="0"/>
            </a:br>
            <a:br>
              <a:rPr lang="fr-FR" sz="2200" dirty="0"/>
            </a:br>
            <a:endParaRPr lang="fr-FR" sz="2200" dirty="0"/>
          </a:p>
        </p:txBody>
      </p:sp>
    </p:spTree>
    <p:extLst>
      <p:ext uri="{BB962C8B-B14F-4D97-AF65-F5344CB8AC3E}">
        <p14:creationId xmlns:p14="http://schemas.microsoft.com/office/powerpoint/2010/main" val="4207095734"/>
      </p:ext>
    </p:extLst>
  </p:cSld>
  <p:clrMapOvr>
    <a:masterClrMapping/>
  </p:clrMapOvr>
  <p:transition spd="slow" advClick="0" advTm="59401">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76FEBC-8760-BE25-BC01-6AAC9C1D2713}"/>
              </a:ext>
            </a:extLst>
          </p:cNvPr>
          <p:cNvSpPr>
            <a:spLocks noGrp="1"/>
          </p:cNvSpPr>
          <p:nvPr>
            <p:ph type="title"/>
          </p:nvPr>
        </p:nvSpPr>
        <p:spPr>
          <a:xfrm>
            <a:off x="957038" y="1306020"/>
            <a:ext cx="5138962" cy="1471548"/>
          </a:xfrm>
        </p:spPr>
        <p:txBody>
          <a:bodyPr>
            <a:noAutofit/>
          </a:bodyPr>
          <a:lstStyle/>
          <a:p>
            <a:r>
              <a:rPr lang="fr-FR" sz="2800" b="1" dirty="0"/>
              <a:t>L’IRM (Imagerie par Résonance Magnétique)</a:t>
            </a:r>
          </a:p>
        </p:txBody>
      </p:sp>
      <p:pic>
        <p:nvPicPr>
          <p:cNvPr id="5" name="Espace réservé du contenu 4"/>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7581207" y="1485826"/>
            <a:ext cx="4015046" cy="4647555"/>
          </a:xfrm>
        </p:spPr>
      </p:pic>
      <p:sp>
        <p:nvSpPr>
          <p:cNvPr id="4" name="Espace réservé du texte 3">
            <a:extLst>
              <a:ext uri="{FF2B5EF4-FFF2-40B4-BE49-F238E27FC236}">
                <a16:creationId xmlns:a16="http://schemas.microsoft.com/office/drawing/2014/main" id="{1382832C-751E-20DD-1246-9857C43409EE}"/>
              </a:ext>
            </a:extLst>
          </p:cNvPr>
          <p:cNvSpPr>
            <a:spLocks noGrp="1"/>
          </p:cNvSpPr>
          <p:nvPr>
            <p:ph type="body" sz="half" idx="2"/>
          </p:nvPr>
        </p:nvSpPr>
        <p:spPr>
          <a:xfrm>
            <a:off x="957038" y="2537771"/>
            <a:ext cx="5900962" cy="3595610"/>
          </a:xfrm>
        </p:spPr>
        <p:txBody>
          <a:bodyPr>
            <a:normAutofit lnSpcReduction="10000"/>
          </a:bodyPr>
          <a:lstStyle/>
          <a:p>
            <a:r>
              <a:rPr lang="fr-FR" sz="2000" dirty="0"/>
              <a:t>C’est un cylindre utilisant les ondes électromagnétiques grâce à un gros aimant. Cette technologie n’utilise pas de rayon X et est sans risque d’irradiation.</a:t>
            </a:r>
          </a:p>
          <a:p>
            <a:r>
              <a:rPr lang="fr-FR" sz="2000" dirty="0"/>
              <a:t>Soumis à ces ondes, l’eau présente dans les tissus de notre corps se met à vibrer, émettant ainsi des signaux analysés ensuite par l’ordinateur. Ce dernier réalise alors des coupes en 2 ou 3 dimensions analysables par le radiologue.</a:t>
            </a:r>
          </a:p>
        </p:txBody>
      </p:sp>
      <p:sp>
        <p:nvSpPr>
          <p:cNvPr id="6" name="ZoneTexte 5">
            <a:extLst>
              <a:ext uri="{FF2B5EF4-FFF2-40B4-BE49-F238E27FC236}">
                <a16:creationId xmlns:a16="http://schemas.microsoft.com/office/drawing/2014/main" id="{A15E29B3-9F7D-9A07-33AC-EAC7AA5B3995}"/>
              </a:ext>
            </a:extLst>
          </p:cNvPr>
          <p:cNvSpPr txBox="1"/>
          <p:nvPr/>
        </p:nvSpPr>
        <p:spPr>
          <a:xfrm>
            <a:off x="11292176" y="6334780"/>
            <a:ext cx="899824" cy="523220"/>
          </a:xfrm>
          <a:prstGeom prst="rect">
            <a:avLst/>
          </a:prstGeom>
          <a:noFill/>
        </p:spPr>
        <p:txBody>
          <a:bodyPr wrap="square">
            <a:spAutoFit/>
          </a:bodyPr>
          <a:lstStyle/>
          <a:p>
            <a:r>
              <a:rPr lang="fr-FR" sz="2800" dirty="0">
                <a:ln w="0"/>
                <a:solidFill>
                  <a:schemeClr val="accent1">
                    <a:lumMod val="50000"/>
                  </a:schemeClr>
                </a:solidFill>
                <a:effectLst>
                  <a:reflection blurRad="6350" stA="53000" endA="300" endPos="35500" dir="5400000" sy="-90000" algn="bl" rotWithShape="0"/>
                </a:effectLst>
              </a:rPr>
              <a:t>IRM</a:t>
            </a:r>
            <a:endParaRPr lang="fr-FR" sz="2800" dirty="0"/>
          </a:p>
        </p:txBody>
      </p:sp>
    </p:spTree>
    <p:extLst>
      <p:ext uri="{BB962C8B-B14F-4D97-AF65-F5344CB8AC3E}">
        <p14:creationId xmlns:p14="http://schemas.microsoft.com/office/powerpoint/2010/main" val="3163475374"/>
      </p:ext>
    </p:extLst>
  </p:cSld>
  <p:clrMapOvr>
    <a:masterClrMapping/>
  </p:clrMapOvr>
  <p:transition spd="slow" advClick="0" advTm="47351">
    <p:fade/>
  </p:transition>
</p:sld>
</file>

<file path=ppt/theme/theme1.xml><?xml version="1.0" encoding="utf-8"?>
<a:theme xmlns:a="http://schemas.openxmlformats.org/drawingml/2006/main" name="Dash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docProps/app.xml><?xml version="1.0" encoding="utf-8"?>
<Properties xmlns="http://schemas.openxmlformats.org/officeDocument/2006/extended-properties" xmlns:vt="http://schemas.openxmlformats.org/officeDocument/2006/docPropsVTypes">
  <TotalTime>841</TotalTime>
  <Words>1473</Words>
  <Application>Microsoft Office PowerPoint</Application>
  <PresentationFormat>Grand écran</PresentationFormat>
  <Paragraphs>78</Paragraphs>
  <Slides>20</Slides>
  <Notes>0</Notes>
  <HiddenSlides>1</HiddenSlides>
  <MMClips>0</MMClips>
  <ScaleCrop>false</ScaleCrop>
  <HeadingPairs>
    <vt:vector size="8" baseType="variant">
      <vt:variant>
        <vt:lpstr>Polices utilisées</vt:lpstr>
      </vt:variant>
      <vt:variant>
        <vt:i4>3</vt:i4>
      </vt:variant>
      <vt:variant>
        <vt:lpstr>Thème</vt:lpstr>
      </vt:variant>
      <vt:variant>
        <vt:i4>1</vt:i4>
      </vt:variant>
      <vt:variant>
        <vt:lpstr>Titres des diapositives</vt:lpstr>
      </vt:variant>
      <vt:variant>
        <vt:i4>20</vt:i4>
      </vt:variant>
      <vt:variant>
        <vt:lpstr>Diaporamas personnalisés</vt:lpstr>
      </vt:variant>
      <vt:variant>
        <vt:i4>1</vt:i4>
      </vt:variant>
    </vt:vector>
  </HeadingPairs>
  <TitlesOfParts>
    <vt:vector size="25" baseType="lpstr">
      <vt:lpstr>Arial</vt:lpstr>
      <vt:lpstr>Grandview Display</vt:lpstr>
      <vt:lpstr>Wingdings</vt:lpstr>
      <vt:lpstr>DashVTI</vt:lpstr>
      <vt:lpstr>Bienvenue à l’Imagerie Médicale du Bois de Verrières</vt:lpstr>
      <vt:lpstr>Le masque reste obligatoire dans notre centre afin de protéger les plus fragiles.  Merci de bien vouloir le porter correctement :</vt:lpstr>
      <vt:lpstr>Nous allons bientôt réaliser l’enregistrement de votre dossier, merci de bien vouloir préparer :</vt:lpstr>
      <vt:lpstr>Le scanner (ou tomodensitométrie)  </vt:lpstr>
      <vt:lpstr>Comment va se dérouler l’examen ?</vt:lpstr>
      <vt:lpstr>Durant l’examen :</vt:lpstr>
      <vt:lpstr>Présentation PowerPoint</vt:lpstr>
      <vt:lpstr>Après l’examen :  Vous êtes invités à patienter dans la même salle d’attente afin de récupérer la pochette de votre examen.  Celle-ci comporte dans la majorité des cas un cd-rom et les planches principales d’images de la zone étudiée. Le radiologue peut avoir besoin de temps pour réaliser votre compte rendu, notamment s’il faut faire une étude comparative de la zone (c’est pourquoi il est important d’apporter vos précédents examens). Il sera dans ce cas nécessaire alors de le télécharger de chez vous via le site prévu à cet effet. L’interprétation des images réalisée par le radiologue est à apporter au médecin prescripteur de l’examen afin de faire le point avec lui sur la suite à donner à l’étude de votre pathologie.  De retour chez vous, veillez à bien vous hydrater au cours de la journée afin d’éliminer le produit de contraste, notamment si vous souffrez de diabète ou si votre fonction rénale est un peu perturbée.    </vt:lpstr>
      <vt:lpstr>L’IRM (Imagerie par Résonance Magnétique)</vt:lpstr>
      <vt:lpstr>Au vu du champ magnétique impliqué par cet examen, le port de certains dispositifs métalliques internes peut en empêcher la réalisation :  Vos appareils auditifs sont à retirer afin de ne pas les dérègler, ainsi que vos patchs ou vos montres.  L’examen est formellement contre indiqué aux patients porteurs de : - défibrillateur cardiaque implantable, - stimulateur cardiaque (pacemaker), - valves cardiaques non biologiques, - éclats métalliques dans les yeux, - implants pour traiter la surdité.  Mesdames, si vous allaitez votre enfant, êtes enceintes ou susceptibles de l’être merci de nous le signaler. </vt:lpstr>
      <vt:lpstr>Comment va se dérouler l’examen ?</vt:lpstr>
      <vt:lpstr>Présentation PowerPoint</vt:lpstr>
      <vt:lpstr>Présentation PowerPoint</vt:lpstr>
      <vt:lpstr>Après l’examen :  Vous êtes invités à patienter dans la même salle d’attente afin de récupérer la pochette de votre examen.  Celle-ci comporte dans la majorité des cas un cd-rom et les planches principales d’images de la zone étudiée. Le radiologue peut avoir besoin de temps pour réaliser votre compte rendu, notamment s’il faut faire une étude comparative de la zone (c’est pourquoi il est important d’apporter vos précédents examens). Il sera dans ce cas nécessaire alors de le télécharger de chez vous via le site prévu à cet effet. L’interprétation des images réalisée par le radiologue est à apporter au médecin prescripteur de l’examen afin de faire le point avec lui sur la suite à donner à l’étude de votre pathologie.  De retour chez vous, veillez à bien vous hydrater au cours de la journée afin d’éliminer le produit de contraste, notamment si vous souffrez de diabète ou si votre fonction rénale est perturbée.    </vt:lpstr>
      <vt:lpstr>Votre  compte rendu d’examen :</vt:lpstr>
      <vt:lpstr>Comment récupérer mon compte rendu sur le site de l’imagerie médicale du bois de verrières :</vt:lpstr>
      <vt:lpstr>2) Cliquez sur :     «  accès sécurisé à vos examens »</vt:lpstr>
      <vt:lpstr>3) Connectez-vous en tant que patient :</vt:lpstr>
      <vt:lpstr>5) Entrez les codes nécessaires :</vt:lpstr>
      <vt:lpstr>6) Vous pouvez désormais accéder au compte rendu :</vt:lpstr>
      <vt:lpstr>Diaporama personnalisé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l’imagerie médicale du bois de Verrières</dc:title>
  <dc:creator>nolwenn guillot</dc:creator>
  <cp:lastModifiedBy>BV</cp:lastModifiedBy>
  <cp:revision>69</cp:revision>
  <dcterms:created xsi:type="dcterms:W3CDTF">2023-01-08T12:39:44Z</dcterms:created>
  <dcterms:modified xsi:type="dcterms:W3CDTF">2023-02-20T14:29:26Z</dcterms:modified>
</cp:coreProperties>
</file>